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6" r:id="rId5"/>
    <p:sldId id="270" r:id="rId6"/>
    <p:sldId id="263" r:id="rId7"/>
    <p:sldId id="290" r:id="rId8"/>
    <p:sldId id="271" r:id="rId9"/>
    <p:sldId id="269" r:id="rId10"/>
    <p:sldId id="264" r:id="rId11"/>
    <p:sldId id="273" r:id="rId12"/>
    <p:sldId id="275" r:id="rId13"/>
    <p:sldId id="274" r:id="rId14"/>
    <p:sldId id="276" r:id="rId15"/>
    <p:sldId id="277" r:id="rId16"/>
    <p:sldId id="286" r:id="rId17"/>
    <p:sldId id="287" r:id="rId18"/>
    <p:sldId id="288" r:id="rId1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7F"/>
    <a:srgbClr val="2EA49D"/>
    <a:srgbClr val="2FA59E"/>
    <a:srgbClr val="1DB3AE"/>
    <a:srgbClr val="2A3683"/>
    <a:srgbClr val="25D9CF"/>
    <a:srgbClr val="F1E8EF"/>
    <a:srgbClr val="E70086"/>
    <a:srgbClr val="C40B74"/>
    <a:srgbClr val="20A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64935" autoAdjust="0"/>
  </p:normalViewPr>
  <p:slideViewPr>
    <p:cSldViewPr snapToGrid="0" snapToObjects="1">
      <p:cViewPr varScale="1">
        <p:scale>
          <a:sx n="73" d="100"/>
          <a:sy n="73" d="100"/>
        </p:scale>
        <p:origin x="26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22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3FA35-4786-4863-B194-D16C74F751D4}" type="doc">
      <dgm:prSet loTypeId="urn:microsoft.com/office/officeart/2008/layout/AlternatingHexagons" loCatId="list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D28DB7D-23E2-48C6-90BE-57ED6E3C2A0B}">
      <dgm:prSet phldrT="[Texte]"/>
      <dgm:spPr/>
      <dgm:t>
        <a:bodyPr/>
        <a:lstStyle/>
        <a:p>
          <a:r>
            <a:rPr lang="fr-FR" dirty="0"/>
            <a:t>xxx</a:t>
          </a:r>
        </a:p>
      </dgm:t>
    </dgm:pt>
    <dgm:pt modelId="{546E9BF9-A886-4F9B-9FFE-0817DF8B8577}" type="parTrans" cxnId="{B9A60F18-4043-44AD-A281-110B44B7502A}">
      <dgm:prSet/>
      <dgm:spPr/>
      <dgm:t>
        <a:bodyPr/>
        <a:lstStyle/>
        <a:p>
          <a:endParaRPr lang="fr-FR"/>
        </a:p>
      </dgm:t>
    </dgm:pt>
    <dgm:pt modelId="{53132987-A89C-4C45-982E-DEE31A93AD53}" type="sibTrans" cxnId="{B9A60F18-4043-44AD-A281-110B44B7502A}">
      <dgm:prSet/>
      <dgm:spPr/>
      <dgm:t>
        <a:bodyPr/>
        <a:lstStyle/>
        <a:p>
          <a:endParaRPr lang="fr-FR"/>
        </a:p>
      </dgm:t>
    </dgm:pt>
    <dgm:pt modelId="{7B3E755A-1A0B-46D0-816D-668613FB59BD}">
      <dgm:prSet phldrT="[Texte]"/>
      <dgm:spPr/>
      <dgm:t>
        <a:bodyPr/>
        <a:lstStyle/>
        <a:p>
          <a:r>
            <a:rPr lang="fr-FR" dirty="0"/>
            <a:t>Nombre d’adhérents</a:t>
          </a:r>
        </a:p>
      </dgm:t>
    </dgm:pt>
    <dgm:pt modelId="{C57826AF-E05E-47EE-B83F-73E4461B96EE}" type="parTrans" cxnId="{E56B3312-6381-47EA-9963-10D4FECF0AE4}">
      <dgm:prSet/>
      <dgm:spPr/>
      <dgm:t>
        <a:bodyPr/>
        <a:lstStyle/>
        <a:p>
          <a:endParaRPr lang="fr-FR"/>
        </a:p>
      </dgm:t>
    </dgm:pt>
    <dgm:pt modelId="{F70574F3-B17B-447C-86B7-16946C0011D6}" type="sibTrans" cxnId="{E56B3312-6381-47EA-9963-10D4FECF0AE4}">
      <dgm:prSet/>
      <dgm:spPr/>
      <dgm:t>
        <a:bodyPr/>
        <a:lstStyle/>
        <a:p>
          <a:endParaRPr lang="fr-FR"/>
        </a:p>
      </dgm:t>
    </dgm:pt>
    <dgm:pt modelId="{5D78E054-7B0B-4F11-94C6-F05328A06D3E}">
      <dgm:prSet phldrT="[Texte]"/>
      <dgm:spPr/>
      <dgm:t>
        <a:bodyPr/>
        <a:lstStyle/>
        <a:p>
          <a:r>
            <a:rPr lang="fr-FR" dirty="0"/>
            <a:t>Résultat comptable</a:t>
          </a:r>
        </a:p>
      </dgm:t>
    </dgm:pt>
    <dgm:pt modelId="{C7073E14-52FC-4339-A3C0-C06B1D738343}" type="parTrans" cxnId="{E788E586-1CA0-473C-A6F0-1632C2EDEC21}">
      <dgm:prSet/>
      <dgm:spPr/>
      <dgm:t>
        <a:bodyPr/>
        <a:lstStyle/>
        <a:p>
          <a:endParaRPr lang="fr-FR"/>
        </a:p>
      </dgm:t>
    </dgm:pt>
    <dgm:pt modelId="{F4E5E5D4-0C00-4C01-83D8-2D03CAF49D11}" type="sibTrans" cxnId="{E788E586-1CA0-473C-A6F0-1632C2EDEC21}">
      <dgm:prSet/>
      <dgm:spPr/>
      <dgm:t>
        <a:bodyPr/>
        <a:lstStyle/>
        <a:p>
          <a:endParaRPr lang="fr-FR"/>
        </a:p>
      </dgm:t>
    </dgm:pt>
    <dgm:pt modelId="{1DA8A85C-BFE7-413A-944D-309E30472737}">
      <dgm:prSet phldrT="[Texte]" custT="1"/>
      <dgm:spPr/>
      <dgm:t>
        <a:bodyPr/>
        <a:lstStyle/>
        <a:p>
          <a:r>
            <a:rPr lang="fr-FR" sz="2800" dirty="0"/>
            <a:t>Xxx €</a:t>
          </a:r>
        </a:p>
      </dgm:t>
    </dgm:pt>
    <dgm:pt modelId="{6DB64B74-378A-46E0-915F-BEC032FC44BF}" type="parTrans" cxnId="{579AA433-E75D-4360-997D-35806EAEDBCE}">
      <dgm:prSet/>
      <dgm:spPr/>
      <dgm:t>
        <a:bodyPr/>
        <a:lstStyle/>
        <a:p>
          <a:endParaRPr lang="fr-FR"/>
        </a:p>
      </dgm:t>
    </dgm:pt>
    <dgm:pt modelId="{CD6B6935-9F5D-4F53-A3A1-2E7535B6E4BF}" type="sibTrans" cxnId="{579AA433-E75D-4360-997D-35806EAEDBCE}">
      <dgm:prSet/>
      <dgm:spPr/>
      <dgm:t>
        <a:bodyPr/>
        <a:lstStyle/>
        <a:p>
          <a:endParaRPr lang="fr-FR"/>
        </a:p>
      </dgm:t>
    </dgm:pt>
    <dgm:pt modelId="{D5B06E3F-351C-4DCE-90DA-EE91B2D2E235}">
      <dgm:prSet phldrT="[Texte]"/>
      <dgm:spPr/>
      <dgm:t>
        <a:bodyPr/>
        <a:lstStyle/>
        <a:p>
          <a:r>
            <a:rPr lang="fr-FR" dirty="0"/>
            <a:t>Epargne</a:t>
          </a:r>
        </a:p>
      </dgm:t>
    </dgm:pt>
    <dgm:pt modelId="{9F71F0E2-0E70-4FCE-B2DE-EB711169BA13}" type="parTrans" cxnId="{EBA6A119-9CF9-43DA-9F65-A9864B0AE52A}">
      <dgm:prSet/>
      <dgm:spPr/>
      <dgm:t>
        <a:bodyPr/>
        <a:lstStyle/>
        <a:p>
          <a:endParaRPr lang="fr-FR"/>
        </a:p>
      </dgm:t>
    </dgm:pt>
    <dgm:pt modelId="{B619E273-F7B9-4807-8653-03CC7E990EC0}" type="sibTrans" cxnId="{EBA6A119-9CF9-43DA-9F65-A9864B0AE52A}">
      <dgm:prSet/>
      <dgm:spPr/>
      <dgm:t>
        <a:bodyPr/>
        <a:lstStyle/>
        <a:p>
          <a:endParaRPr lang="fr-FR"/>
        </a:p>
      </dgm:t>
    </dgm:pt>
    <dgm:pt modelId="{A0EBFAC8-3E07-4FD1-BABA-68AD23FCDB5A}">
      <dgm:prSet phldrT="[Texte]" custT="1"/>
      <dgm:spPr/>
      <dgm:t>
        <a:bodyPr/>
        <a:lstStyle/>
        <a:p>
          <a:r>
            <a:rPr lang="fr-FR" sz="2800" dirty="0"/>
            <a:t>Xxx €</a:t>
          </a:r>
        </a:p>
      </dgm:t>
    </dgm:pt>
    <dgm:pt modelId="{01AC4302-E422-4A19-8656-F57DDED7F511}" type="sibTrans" cxnId="{2F240323-9C59-457D-92FB-BE7D97B5CA62}">
      <dgm:prSet/>
      <dgm:spPr/>
      <dgm:t>
        <a:bodyPr/>
        <a:lstStyle/>
        <a:p>
          <a:endParaRPr lang="fr-FR"/>
        </a:p>
      </dgm:t>
    </dgm:pt>
    <dgm:pt modelId="{2863EE45-8739-417F-A515-47095DBFBBFA}" type="parTrans" cxnId="{2F240323-9C59-457D-92FB-BE7D97B5CA62}">
      <dgm:prSet/>
      <dgm:spPr/>
      <dgm:t>
        <a:bodyPr/>
        <a:lstStyle/>
        <a:p>
          <a:endParaRPr lang="fr-FR"/>
        </a:p>
      </dgm:t>
    </dgm:pt>
    <dgm:pt modelId="{A520CA22-6AD6-42F8-95D8-81B9A42D1949}" type="pres">
      <dgm:prSet presAssocID="{B0B3FA35-4786-4863-B194-D16C74F751D4}" presName="Name0" presStyleCnt="0">
        <dgm:presLayoutVars>
          <dgm:chMax/>
          <dgm:chPref/>
          <dgm:dir/>
          <dgm:animLvl val="lvl"/>
        </dgm:presLayoutVars>
      </dgm:prSet>
      <dgm:spPr/>
    </dgm:pt>
    <dgm:pt modelId="{706DA534-5136-4B6D-B5EC-93C069E0F0D8}" type="pres">
      <dgm:prSet presAssocID="{5D28DB7D-23E2-48C6-90BE-57ED6E3C2A0B}" presName="composite" presStyleCnt="0"/>
      <dgm:spPr/>
    </dgm:pt>
    <dgm:pt modelId="{9F5A6A86-BB68-4E4B-97FE-1DC685491C28}" type="pres">
      <dgm:prSet presAssocID="{5D28DB7D-23E2-48C6-90BE-57ED6E3C2A0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9DFAF1A-D7FD-4E2D-A3B7-30311A090A13}" type="pres">
      <dgm:prSet presAssocID="{5D28DB7D-23E2-48C6-90BE-57ED6E3C2A0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44B6054-377D-4844-AD4F-525A27A2B205}" type="pres">
      <dgm:prSet presAssocID="{5D28DB7D-23E2-48C6-90BE-57ED6E3C2A0B}" presName="BalanceSpacing" presStyleCnt="0"/>
      <dgm:spPr/>
    </dgm:pt>
    <dgm:pt modelId="{76655730-0676-44DD-91ED-C4BBC550C145}" type="pres">
      <dgm:prSet presAssocID="{5D28DB7D-23E2-48C6-90BE-57ED6E3C2A0B}" presName="BalanceSpacing1" presStyleCnt="0"/>
      <dgm:spPr/>
    </dgm:pt>
    <dgm:pt modelId="{75100005-33D8-46A9-B1E2-0D1A8F0DE973}" type="pres">
      <dgm:prSet presAssocID="{53132987-A89C-4C45-982E-DEE31A93AD53}" presName="Accent1Text" presStyleLbl="node1" presStyleIdx="1" presStyleCnt="6"/>
      <dgm:spPr/>
    </dgm:pt>
    <dgm:pt modelId="{59252C1F-9170-4784-A495-FB6CC083190C}" type="pres">
      <dgm:prSet presAssocID="{53132987-A89C-4C45-982E-DEE31A93AD53}" presName="spaceBetweenRectangles" presStyleCnt="0"/>
      <dgm:spPr/>
    </dgm:pt>
    <dgm:pt modelId="{328E0C2A-0BE0-4ACE-98F0-35091A6966B9}" type="pres">
      <dgm:prSet presAssocID="{A0EBFAC8-3E07-4FD1-BABA-68AD23FCDB5A}" presName="composite" presStyleCnt="0"/>
      <dgm:spPr/>
    </dgm:pt>
    <dgm:pt modelId="{2E694851-1FBE-400A-B3CA-C3459C54CC22}" type="pres">
      <dgm:prSet presAssocID="{A0EBFAC8-3E07-4FD1-BABA-68AD23FCDB5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088B28C-FC07-4A03-A3FC-3897272DFAD1}" type="pres">
      <dgm:prSet presAssocID="{A0EBFAC8-3E07-4FD1-BABA-68AD23FCDB5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EF21A9D-83BF-4EEF-B361-B0967E76F66C}" type="pres">
      <dgm:prSet presAssocID="{A0EBFAC8-3E07-4FD1-BABA-68AD23FCDB5A}" presName="BalanceSpacing" presStyleCnt="0"/>
      <dgm:spPr/>
    </dgm:pt>
    <dgm:pt modelId="{13A19FF6-3A40-4858-B662-F96DF8E93B8E}" type="pres">
      <dgm:prSet presAssocID="{A0EBFAC8-3E07-4FD1-BABA-68AD23FCDB5A}" presName="BalanceSpacing1" presStyleCnt="0"/>
      <dgm:spPr/>
    </dgm:pt>
    <dgm:pt modelId="{689C4C25-1F58-47C0-BA7D-C0D42A744068}" type="pres">
      <dgm:prSet presAssocID="{01AC4302-E422-4A19-8656-F57DDED7F511}" presName="Accent1Text" presStyleLbl="node1" presStyleIdx="3" presStyleCnt="6"/>
      <dgm:spPr/>
    </dgm:pt>
    <dgm:pt modelId="{1814F8D8-A675-41D3-AE0E-538C521E3CB8}" type="pres">
      <dgm:prSet presAssocID="{01AC4302-E422-4A19-8656-F57DDED7F511}" presName="spaceBetweenRectangles" presStyleCnt="0"/>
      <dgm:spPr/>
    </dgm:pt>
    <dgm:pt modelId="{CB2AD5B6-FED5-4B3F-A32D-5E546FF17E0B}" type="pres">
      <dgm:prSet presAssocID="{1DA8A85C-BFE7-413A-944D-309E30472737}" presName="composite" presStyleCnt="0"/>
      <dgm:spPr/>
    </dgm:pt>
    <dgm:pt modelId="{DA8A8789-38C1-4A7A-8B77-648436E0A284}" type="pres">
      <dgm:prSet presAssocID="{1DA8A85C-BFE7-413A-944D-309E3047273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3BF5015-3C18-4E33-A4AA-993C9B83F606}" type="pres">
      <dgm:prSet presAssocID="{1DA8A85C-BFE7-413A-944D-309E3047273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05D8958-4209-4B1C-91AA-88C95A52E257}" type="pres">
      <dgm:prSet presAssocID="{1DA8A85C-BFE7-413A-944D-309E30472737}" presName="BalanceSpacing" presStyleCnt="0"/>
      <dgm:spPr/>
    </dgm:pt>
    <dgm:pt modelId="{F222987F-D055-4B5D-8DBD-AF29BE000F0A}" type="pres">
      <dgm:prSet presAssocID="{1DA8A85C-BFE7-413A-944D-309E30472737}" presName="BalanceSpacing1" presStyleCnt="0"/>
      <dgm:spPr/>
    </dgm:pt>
    <dgm:pt modelId="{96EE165E-A4A0-473C-9068-2CC477D64D71}" type="pres">
      <dgm:prSet presAssocID="{CD6B6935-9F5D-4F53-A3A1-2E7535B6E4BF}" presName="Accent1Text" presStyleLbl="node1" presStyleIdx="5" presStyleCnt="6"/>
      <dgm:spPr/>
    </dgm:pt>
  </dgm:ptLst>
  <dgm:cxnLst>
    <dgm:cxn modelId="{84FF6310-20C6-4E20-8DCC-192C9019B671}" type="presOf" srcId="{B0B3FA35-4786-4863-B194-D16C74F751D4}" destId="{A520CA22-6AD6-42F8-95D8-81B9A42D1949}" srcOrd="0" destOrd="0" presId="urn:microsoft.com/office/officeart/2008/layout/AlternatingHexagons"/>
    <dgm:cxn modelId="{E56B3312-6381-47EA-9963-10D4FECF0AE4}" srcId="{5D28DB7D-23E2-48C6-90BE-57ED6E3C2A0B}" destId="{7B3E755A-1A0B-46D0-816D-668613FB59BD}" srcOrd="0" destOrd="0" parTransId="{C57826AF-E05E-47EE-B83F-73E4461B96EE}" sibTransId="{F70574F3-B17B-447C-86B7-16946C0011D6}"/>
    <dgm:cxn modelId="{B9A60F18-4043-44AD-A281-110B44B7502A}" srcId="{B0B3FA35-4786-4863-B194-D16C74F751D4}" destId="{5D28DB7D-23E2-48C6-90BE-57ED6E3C2A0B}" srcOrd="0" destOrd="0" parTransId="{546E9BF9-A886-4F9B-9FFE-0817DF8B8577}" sibTransId="{53132987-A89C-4C45-982E-DEE31A93AD53}"/>
    <dgm:cxn modelId="{EBA6A119-9CF9-43DA-9F65-A9864B0AE52A}" srcId="{1DA8A85C-BFE7-413A-944D-309E30472737}" destId="{D5B06E3F-351C-4DCE-90DA-EE91B2D2E235}" srcOrd="0" destOrd="0" parTransId="{9F71F0E2-0E70-4FCE-B2DE-EB711169BA13}" sibTransId="{B619E273-F7B9-4807-8653-03CC7E990EC0}"/>
    <dgm:cxn modelId="{2F240323-9C59-457D-92FB-BE7D97B5CA62}" srcId="{B0B3FA35-4786-4863-B194-D16C74F751D4}" destId="{A0EBFAC8-3E07-4FD1-BABA-68AD23FCDB5A}" srcOrd="1" destOrd="0" parTransId="{2863EE45-8739-417F-A515-47095DBFBBFA}" sibTransId="{01AC4302-E422-4A19-8656-F57DDED7F511}"/>
    <dgm:cxn modelId="{D82D4624-3F0E-4CA5-B3E9-E544B40D2AD6}" type="presOf" srcId="{5D78E054-7B0B-4F11-94C6-F05328A06D3E}" destId="{C088B28C-FC07-4A03-A3FC-3897272DFAD1}" srcOrd="0" destOrd="0" presId="urn:microsoft.com/office/officeart/2008/layout/AlternatingHexagons"/>
    <dgm:cxn modelId="{ACF51929-516B-4B9B-8E8A-14701BEE3500}" type="presOf" srcId="{CD6B6935-9F5D-4F53-A3A1-2E7535B6E4BF}" destId="{96EE165E-A4A0-473C-9068-2CC477D64D71}" srcOrd="0" destOrd="0" presId="urn:microsoft.com/office/officeart/2008/layout/AlternatingHexagons"/>
    <dgm:cxn modelId="{579AA433-E75D-4360-997D-35806EAEDBCE}" srcId="{B0B3FA35-4786-4863-B194-D16C74F751D4}" destId="{1DA8A85C-BFE7-413A-944D-309E30472737}" srcOrd="2" destOrd="0" parTransId="{6DB64B74-378A-46E0-915F-BEC032FC44BF}" sibTransId="{CD6B6935-9F5D-4F53-A3A1-2E7535B6E4BF}"/>
    <dgm:cxn modelId="{24F14549-D63B-469E-A142-F3AAB9F681D8}" type="presOf" srcId="{A0EBFAC8-3E07-4FD1-BABA-68AD23FCDB5A}" destId="{2E694851-1FBE-400A-B3CA-C3459C54CC22}" srcOrd="0" destOrd="0" presId="urn:microsoft.com/office/officeart/2008/layout/AlternatingHexagons"/>
    <dgm:cxn modelId="{D6B06358-9E1B-448A-991D-B581FD5CB567}" type="presOf" srcId="{01AC4302-E422-4A19-8656-F57DDED7F511}" destId="{689C4C25-1F58-47C0-BA7D-C0D42A744068}" srcOrd="0" destOrd="0" presId="urn:microsoft.com/office/officeart/2008/layout/AlternatingHexagons"/>
    <dgm:cxn modelId="{A2CE5659-8980-4709-B58E-79274BFD3E83}" type="presOf" srcId="{D5B06E3F-351C-4DCE-90DA-EE91B2D2E235}" destId="{23BF5015-3C18-4E33-A4AA-993C9B83F606}" srcOrd="0" destOrd="0" presId="urn:microsoft.com/office/officeart/2008/layout/AlternatingHexagons"/>
    <dgm:cxn modelId="{BA18D480-48D8-434B-AD30-6DDBC782D632}" type="presOf" srcId="{5D28DB7D-23E2-48C6-90BE-57ED6E3C2A0B}" destId="{9F5A6A86-BB68-4E4B-97FE-1DC685491C28}" srcOrd="0" destOrd="0" presId="urn:microsoft.com/office/officeart/2008/layout/AlternatingHexagons"/>
    <dgm:cxn modelId="{E788E586-1CA0-473C-A6F0-1632C2EDEC21}" srcId="{A0EBFAC8-3E07-4FD1-BABA-68AD23FCDB5A}" destId="{5D78E054-7B0B-4F11-94C6-F05328A06D3E}" srcOrd="0" destOrd="0" parTransId="{C7073E14-52FC-4339-A3C0-C06B1D738343}" sibTransId="{F4E5E5D4-0C00-4C01-83D8-2D03CAF49D11}"/>
    <dgm:cxn modelId="{B6AB44AC-AF13-46EF-9895-F54F22070F89}" type="presOf" srcId="{1DA8A85C-BFE7-413A-944D-309E30472737}" destId="{DA8A8789-38C1-4A7A-8B77-648436E0A284}" srcOrd="0" destOrd="0" presId="urn:microsoft.com/office/officeart/2008/layout/AlternatingHexagons"/>
    <dgm:cxn modelId="{C11E8BE3-9B0C-408F-A89B-D666B3F8B222}" type="presOf" srcId="{7B3E755A-1A0B-46D0-816D-668613FB59BD}" destId="{E9DFAF1A-D7FD-4E2D-A3B7-30311A090A13}" srcOrd="0" destOrd="0" presId="urn:microsoft.com/office/officeart/2008/layout/AlternatingHexagons"/>
    <dgm:cxn modelId="{1599EEED-A184-439D-A0D2-B71E05674992}" type="presOf" srcId="{53132987-A89C-4C45-982E-DEE31A93AD53}" destId="{75100005-33D8-46A9-B1E2-0D1A8F0DE973}" srcOrd="0" destOrd="0" presId="urn:microsoft.com/office/officeart/2008/layout/AlternatingHexagons"/>
    <dgm:cxn modelId="{A0676749-01C7-413D-980B-D9DA18022B5B}" type="presParOf" srcId="{A520CA22-6AD6-42F8-95D8-81B9A42D1949}" destId="{706DA534-5136-4B6D-B5EC-93C069E0F0D8}" srcOrd="0" destOrd="0" presId="urn:microsoft.com/office/officeart/2008/layout/AlternatingHexagons"/>
    <dgm:cxn modelId="{BC215F95-2EE4-4721-86E3-93B1D5CC97F1}" type="presParOf" srcId="{706DA534-5136-4B6D-B5EC-93C069E0F0D8}" destId="{9F5A6A86-BB68-4E4B-97FE-1DC685491C28}" srcOrd="0" destOrd="0" presId="urn:microsoft.com/office/officeart/2008/layout/AlternatingHexagons"/>
    <dgm:cxn modelId="{81588AD1-98AF-4991-9DE0-9BCD63FDC941}" type="presParOf" srcId="{706DA534-5136-4B6D-B5EC-93C069E0F0D8}" destId="{E9DFAF1A-D7FD-4E2D-A3B7-30311A090A13}" srcOrd="1" destOrd="0" presId="urn:microsoft.com/office/officeart/2008/layout/AlternatingHexagons"/>
    <dgm:cxn modelId="{CB3D8378-0B99-4A14-9731-D9124EDD765C}" type="presParOf" srcId="{706DA534-5136-4B6D-B5EC-93C069E0F0D8}" destId="{344B6054-377D-4844-AD4F-525A27A2B205}" srcOrd="2" destOrd="0" presId="urn:microsoft.com/office/officeart/2008/layout/AlternatingHexagons"/>
    <dgm:cxn modelId="{2684266E-4E97-43EA-83A9-02243A465021}" type="presParOf" srcId="{706DA534-5136-4B6D-B5EC-93C069E0F0D8}" destId="{76655730-0676-44DD-91ED-C4BBC550C145}" srcOrd="3" destOrd="0" presId="urn:microsoft.com/office/officeart/2008/layout/AlternatingHexagons"/>
    <dgm:cxn modelId="{43A7A0EF-921A-4932-BB3B-B3AB0E22896D}" type="presParOf" srcId="{706DA534-5136-4B6D-B5EC-93C069E0F0D8}" destId="{75100005-33D8-46A9-B1E2-0D1A8F0DE973}" srcOrd="4" destOrd="0" presId="urn:microsoft.com/office/officeart/2008/layout/AlternatingHexagons"/>
    <dgm:cxn modelId="{20F29EFF-5A11-45D0-99AF-0F715837B60F}" type="presParOf" srcId="{A520CA22-6AD6-42F8-95D8-81B9A42D1949}" destId="{59252C1F-9170-4784-A495-FB6CC083190C}" srcOrd="1" destOrd="0" presId="urn:microsoft.com/office/officeart/2008/layout/AlternatingHexagons"/>
    <dgm:cxn modelId="{6681E47B-8DA1-441D-BDE3-CEF0B926EBF3}" type="presParOf" srcId="{A520CA22-6AD6-42F8-95D8-81B9A42D1949}" destId="{328E0C2A-0BE0-4ACE-98F0-35091A6966B9}" srcOrd="2" destOrd="0" presId="urn:microsoft.com/office/officeart/2008/layout/AlternatingHexagons"/>
    <dgm:cxn modelId="{270161F3-61C6-43ED-A6A5-F5B80C592FD9}" type="presParOf" srcId="{328E0C2A-0BE0-4ACE-98F0-35091A6966B9}" destId="{2E694851-1FBE-400A-B3CA-C3459C54CC22}" srcOrd="0" destOrd="0" presId="urn:microsoft.com/office/officeart/2008/layout/AlternatingHexagons"/>
    <dgm:cxn modelId="{8C558550-4B07-4AE6-8096-7227D730C058}" type="presParOf" srcId="{328E0C2A-0BE0-4ACE-98F0-35091A6966B9}" destId="{C088B28C-FC07-4A03-A3FC-3897272DFAD1}" srcOrd="1" destOrd="0" presId="urn:microsoft.com/office/officeart/2008/layout/AlternatingHexagons"/>
    <dgm:cxn modelId="{8639B254-59BE-4D21-889C-7D5135328133}" type="presParOf" srcId="{328E0C2A-0BE0-4ACE-98F0-35091A6966B9}" destId="{7EF21A9D-83BF-4EEF-B361-B0967E76F66C}" srcOrd="2" destOrd="0" presId="urn:microsoft.com/office/officeart/2008/layout/AlternatingHexagons"/>
    <dgm:cxn modelId="{511E53C1-6F61-44E0-A3DB-BCAED791DD1A}" type="presParOf" srcId="{328E0C2A-0BE0-4ACE-98F0-35091A6966B9}" destId="{13A19FF6-3A40-4858-B662-F96DF8E93B8E}" srcOrd="3" destOrd="0" presId="urn:microsoft.com/office/officeart/2008/layout/AlternatingHexagons"/>
    <dgm:cxn modelId="{2FAC6CBD-CFA1-4E42-A420-425E0411CF3D}" type="presParOf" srcId="{328E0C2A-0BE0-4ACE-98F0-35091A6966B9}" destId="{689C4C25-1F58-47C0-BA7D-C0D42A744068}" srcOrd="4" destOrd="0" presId="urn:microsoft.com/office/officeart/2008/layout/AlternatingHexagons"/>
    <dgm:cxn modelId="{146F6278-2C24-4E3D-B192-E0FBF4BA1E87}" type="presParOf" srcId="{A520CA22-6AD6-42F8-95D8-81B9A42D1949}" destId="{1814F8D8-A675-41D3-AE0E-538C521E3CB8}" srcOrd="3" destOrd="0" presId="urn:microsoft.com/office/officeart/2008/layout/AlternatingHexagons"/>
    <dgm:cxn modelId="{CDF151A2-C0FE-4034-988F-08F421DEB1C0}" type="presParOf" srcId="{A520CA22-6AD6-42F8-95D8-81B9A42D1949}" destId="{CB2AD5B6-FED5-4B3F-A32D-5E546FF17E0B}" srcOrd="4" destOrd="0" presId="urn:microsoft.com/office/officeart/2008/layout/AlternatingHexagons"/>
    <dgm:cxn modelId="{E56942D7-058B-4BAD-85E1-9BE29F0124BB}" type="presParOf" srcId="{CB2AD5B6-FED5-4B3F-A32D-5E546FF17E0B}" destId="{DA8A8789-38C1-4A7A-8B77-648436E0A284}" srcOrd="0" destOrd="0" presId="urn:microsoft.com/office/officeart/2008/layout/AlternatingHexagons"/>
    <dgm:cxn modelId="{EECF9E60-681D-4796-A5CB-DC2DD789483D}" type="presParOf" srcId="{CB2AD5B6-FED5-4B3F-A32D-5E546FF17E0B}" destId="{23BF5015-3C18-4E33-A4AA-993C9B83F606}" srcOrd="1" destOrd="0" presId="urn:microsoft.com/office/officeart/2008/layout/AlternatingHexagons"/>
    <dgm:cxn modelId="{14F4318B-DE9B-422A-8D51-40CC2605779D}" type="presParOf" srcId="{CB2AD5B6-FED5-4B3F-A32D-5E546FF17E0B}" destId="{505D8958-4209-4B1C-91AA-88C95A52E257}" srcOrd="2" destOrd="0" presId="urn:microsoft.com/office/officeart/2008/layout/AlternatingHexagons"/>
    <dgm:cxn modelId="{6CBD4EC6-1BE0-4BD2-9218-8428646999FC}" type="presParOf" srcId="{CB2AD5B6-FED5-4B3F-A32D-5E546FF17E0B}" destId="{F222987F-D055-4B5D-8DBD-AF29BE000F0A}" srcOrd="3" destOrd="0" presId="urn:microsoft.com/office/officeart/2008/layout/AlternatingHexagons"/>
    <dgm:cxn modelId="{CEA2C7AD-5EA3-4CD9-80B3-710BE379D7E7}" type="presParOf" srcId="{CB2AD5B6-FED5-4B3F-A32D-5E546FF17E0B}" destId="{96EE165E-A4A0-473C-9068-2CC477D64D7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A6A86-BB68-4E4B-97FE-1DC685491C28}">
      <dsp:nvSpPr>
        <dsp:cNvPr id="0" name=""/>
        <dsp:cNvSpPr/>
      </dsp:nvSpPr>
      <dsp:spPr>
        <a:xfrm rot="5400000">
          <a:off x="3089703" y="116264"/>
          <a:ext cx="1780986" cy="1549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  <a:sp3d extrusionH="28000" prstMaterial="matte"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xxx</a:t>
          </a:r>
        </a:p>
      </dsp:txBody>
      <dsp:txXfrm rot="-5400000">
        <a:off x="3446924" y="278037"/>
        <a:ext cx="1066544" cy="1225912"/>
      </dsp:txXfrm>
    </dsp:sp>
    <dsp:sp modelId="{E9DFAF1A-D7FD-4E2D-A3B7-30311A090A13}">
      <dsp:nvSpPr>
        <dsp:cNvPr id="0" name=""/>
        <dsp:cNvSpPr/>
      </dsp:nvSpPr>
      <dsp:spPr>
        <a:xfrm>
          <a:off x="4801944" y="356698"/>
          <a:ext cx="1987581" cy="106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Nombre d’adhérents</a:t>
          </a:r>
        </a:p>
      </dsp:txBody>
      <dsp:txXfrm>
        <a:off x="4801944" y="356698"/>
        <a:ext cx="1987581" cy="1068591"/>
      </dsp:txXfrm>
    </dsp:sp>
    <dsp:sp modelId="{75100005-33D8-46A9-B1E2-0D1A8F0DE973}">
      <dsp:nvSpPr>
        <dsp:cNvPr id="0" name=""/>
        <dsp:cNvSpPr/>
      </dsp:nvSpPr>
      <dsp:spPr>
        <a:xfrm rot="5400000">
          <a:off x="1416288" y="116264"/>
          <a:ext cx="1780986" cy="1549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1773509" y="278037"/>
        <a:ext cx="1066544" cy="1225912"/>
      </dsp:txXfrm>
    </dsp:sp>
    <dsp:sp modelId="{2E694851-1FBE-400A-B3CA-C3459C54CC22}">
      <dsp:nvSpPr>
        <dsp:cNvPr id="0" name=""/>
        <dsp:cNvSpPr/>
      </dsp:nvSpPr>
      <dsp:spPr>
        <a:xfrm rot="5400000">
          <a:off x="2249790" y="1627966"/>
          <a:ext cx="1780986" cy="1549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Xxx €</a:t>
          </a:r>
        </a:p>
      </dsp:txBody>
      <dsp:txXfrm rot="-5400000">
        <a:off x="2607011" y="1789739"/>
        <a:ext cx="1066544" cy="1225912"/>
      </dsp:txXfrm>
    </dsp:sp>
    <dsp:sp modelId="{C088B28C-FC07-4A03-A3FC-3897272DFAD1}">
      <dsp:nvSpPr>
        <dsp:cNvPr id="0" name=""/>
        <dsp:cNvSpPr/>
      </dsp:nvSpPr>
      <dsp:spPr>
        <a:xfrm>
          <a:off x="377973" y="1868399"/>
          <a:ext cx="1923465" cy="106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Résultat comptable</a:t>
          </a:r>
        </a:p>
      </dsp:txBody>
      <dsp:txXfrm>
        <a:off x="377973" y="1868399"/>
        <a:ext cx="1923465" cy="1068591"/>
      </dsp:txXfrm>
    </dsp:sp>
    <dsp:sp modelId="{689C4C25-1F58-47C0-BA7D-C0D42A744068}">
      <dsp:nvSpPr>
        <dsp:cNvPr id="0" name=""/>
        <dsp:cNvSpPr/>
      </dsp:nvSpPr>
      <dsp:spPr>
        <a:xfrm rot="5400000">
          <a:off x="3923205" y="1627966"/>
          <a:ext cx="1780986" cy="1549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4280426" y="1789739"/>
        <a:ext cx="1066544" cy="1225912"/>
      </dsp:txXfrm>
    </dsp:sp>
    <dsp:sp modelId="{DA8A8789-38C1-4A7A-8B77-648436E0A284}">
      <dsp:nvSpPr>
        <dsp:cNvPr id="0" name=""/>
        <dsp:cNvSpPr/>
      </dsp:nvSpPr>
      <dsp:spPr>
        <a:xfrm rot="5400000">
          <a:off x="3089703" y="3139667"/>
          <a:ext cx="1780986" cy="1549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Xxx €</a:t>
          </a:r>
        </a:p>
      </dsp:txBody>
      <dsp:txXfrm rot="-5400000">
        <a:off x="3446924" y="3301440"/>
        <a:ext cx="1066544" cy="1225912"/>
      </dsp:txXfrm>
    </dsp:sp>
    <dsp:sp modelId="{23BF5015-3C18-4E33-A4AA-993C9B83F606}">
      <dsp:nvSpPr>
        <dsp:cNvPr id="0" name=""/>
        <dsp:cNvSpPr/>
      </dsp:nvSpPr>
      <dsp:spPr>
        <a:xfrm>
          <a:off x="4801944" y="3380100"/>
          <a:ext cx="1987581" cy="106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Epargne</a:t>
          </a:r>
        </a:p>
      </dsp:txBody>
      <dsp:txXfrm>
        <a:off x="4801944" y="3380100"/>
        <a:ext cx="1987581" cy="1068591"/>
      </dsp:txXfrm>
    </dsp:sp>
    <dsp:sp modelId="{96EE165E-A4A0-473C-9068-2CC477D64D71}">
      <dsp:nvSpPr>
        <dsp:cNvPr id="0" name=""/>
        <dsp:cNvSpPr/>
      </dsp:nvSpPr>
      <dsp:spPr>
        <a:xfrm rot="5400000">
          <a:off x="1416288" y="3139667"/>
          <a:ext cx="1780986" cy="154945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 rot="-5400000">
        <a:off x="1773509" y="3301440"/>
        <a:ext cx="1066544" cy="1225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B6BC-2F7F-E948-AF21-E4053C8D8F29}" type="datetime1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1C34D-B23B-6F42-B99C-7D0CE91AA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7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27EE-30ED-844B-BFE7-1ECA28CBF027}" type="datetime1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61A1A-ABA1-E943-A17B-4FCA8D9DE7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646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r-Dp7h75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el.fr/actualites/bonne-rentree-20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Bienvenue et Merci d’être présents ce soir :</a:t>
            </a:r>
          </a:p>
          <a:p>
            <a:r>
              <a:rPr lang="fr-FR" dirty="0"/>
              <a:t>parents, enseignants, chef d’établissement, </a:t>
            </a:r>
          </a:p>
          <a:p>
            <a:r>
              <a:rPr lang="fr-FR" dirty="0"/>
              <a:t>président </a:t>
            </a:r>
            <a:r>
              <a:rPr lang="fr-FR" dirty="0" err="1"/>
              <a:t>Ogec</a:t>
            </a:r>
            <a:r>
              <a:rPr lang="fr-FR" dirty="0"/>
              <a:t>, personnel de l’établissement</a:t>
            </a:r>
          </a:p>
          <a:p>
            <a:endParaRPr lang="fr-FR" dirty="0"/>
          </a:p>
          <a:p>
            <a:r>
              <a:rPr lang="fr-FR" dirty="0"/>
              <a:t>L’Assemblée Générale : </a:t>
            </a:r>
          </a:p>
          <a:p>
            <a:r>
              <a:rPr lang="fr-FR" dirty="0"/>
              <a:t>une instance prévue pour toute association</a:t>
            </a:r>
          </a:p>
          <a:p>
            <a:r>
              <a:rPr lang="fr-FR" dirty="0"/>
              <a:t>mais au-delà de ça, c’est une occasion de vous rencontrer et de vous rendre compte de nos activités </a:t>
            </a:r>
          </a:p>
          <a:p>
            <a:r>
              <a:rPr lang="fr-FR" dirty="0"/>
              <a:t>et comptes auprès de l’ensemble des adhérents,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241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Donner quelques chiffres clés du rapport financier</a:t>
            </a:r>
          </a:p>
          <a:p>
            <a:endParaRPr lang="fr-FR" sz="1200" dirty="0"/>
          </a:p>
          <a:p>
            <a:r>
              <a:rPr lang="fr-FR" sz="1200" dirty="0"/>
              <a:t>Les chiffres présentés ce soir sont ceux d’exercice 23-24</a:t>
            </a:r>
          </a:p>
          <a:p>
            <a:r>
              <a:rPr lang="fr-FR" sz="1200" dirty="0"/>
              <a:t>soit du 1 septembre 2023 au 31 aout 2024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245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tableau est visuel  et facile à comprendre pour l’assemblée</a:t>
            </a:r>
          </a:p>
          <a:p>
            <a:r>
              <a:rPr lang="fr-FR" dirty="0">
                <a:solidFill>
                  <a:srgbClr val="169BD3"/>
                </a:solidFill>
                <a:highlight>
                  <a:srgbClr val="44B5E8"/>
                </a:highlight>
              </a:rPr>
              <a:t>bleu</a:t>
            </a:r>
            <a:r>
              <a:rPr lang="fr-FR" dirty="0"/>
              <a:t> : les recettes </a:t>
            </a:r>
          </a:p>
          <a:p>
            <a:r>
              <a:rPr lang="fr-FR" dirty="0"/>
              <a:t>rouge : les dépenses</a:t>
            </a:r>
          </a:p>
          <a:p>
            <a:r>
              <a:rPr lang="fr-FR" dirty="0"/>
              <a:t>Réalisation grâce à </a:t>
            </a:r>
            <a:r>
              <a:rPr lang="fr-FR" dirty="0" err="1"/>
              <a:t>excel</a:t>
            </a:r>
            <a:r>
              <a:rPr lang="fr-FR" dirty="0"/>
              <a:t> (nous demander si besoin – apel35@enseigenement–</a:t>
            </a:r>
            <a:r>
              <a:rPr lang="fr-FR" dirty="0" err="1"/>
              <a:t>catholique.bzh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b="0" dirty="0"/>
              <a:t>Cotisations Apel : en rouge, la somme reversée au mouvement Apel. </a:t>
            </a:r>
          </a:p>
          <a:p>
            <a:r>
              <a:rPr lang="fr-FR" b="0" dirty="0"/>
              <a:t>Le détail 23-24 : Apel 35 : 7,51 € – Apel Bretagne : 0,96 € – Apel nationale : 3€ –  Famille Education : 4,80 € soit 16,27€/cotisation</a:t>
            </a:r>
          </a:p>
          <a:p>
            <a:endParaRPr lang="fr-FR" dirty="0"/>
          </a:p>
          <a:p>
            <a:r>
              <a:rPr lang="fr-FR" dirty="0"/>
              <a:t>On y voit facilement les actions génératrices de bénéfices et les dépenses liés aux aides attribués aux projets pédagogiques,</a:t>
            </a:r>
          </a:p>
          <a:p>
            <a:r>
              <a:rPr lang="fr-FR" dirty="0"/>
              <a:t>Qui finance quoi ?</a:t>
            </a:r>
          </a:p>
          <a:p>
            <a:endParaRPr lang="fr-FR" dirty="0"/>
          </a:p>
          <a:p>
            <a:r>
              <a:rPr lang="fr-FR" b="1" dirty="0"/>
              <a:t>L'idée n’est pas de lire le graphique mais de mettre en évidence les actions phares de l’année</a:t>
            </a:r>
            <a:r>
              <a:rPr lang="fr-FR" dirty="0"/>
              <a:t>,</a:t>
            </a:r>
          </a:p>
          <a:p>
            <a:r>
              <a:rPr lang="fr-FR" dirty="0"/>
              <a:t>exemple la tombola est l’opération qui génère le plus de bénéfices </a:t>
            </a:r>
          </a:p>
          <a:p>
            <a:r>
              <a:rPr lang="fr-FR" dirty="0"/>
              <a:t>et le cirque a été le projet qui a nécessité le plus gros budget.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815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tableau est extrait du tableau EXCEL gestion d’une Apel, </a:t>
            </a:r>
          </a:p>
          <a:p>
            <a:r>
              <a:rPr lang="fr-FR" dirty="0"/>
              <a:t>Formules intégrées pour présenter ce tableau en AG</a:t>
            </a:r>
          </a:p>
          <a:p>
            <a:endParaRPr lang="fr-FR" dirty="0"/>
          </a:p>
          <a:p>
            <a:r>
              <a:rPr lang="fr-FR" dirty="0"/>
              <a:t>Entourez les éléments significatifs à présenter en AG. </a:t>
            </a:r>
          </a:p>
          <a:p>
            <a:r>
              <a:rPr lang="fr-FR" b="1" dirty="0"/>
              <a:t>Ici exemple </a:t>
            </a:r>
            <a:r>
              <a:rPr lang="fr-FR" dirty="0"/>
              <a:t>: cotisations perçues auprès des familles et reversées à l’Apel 35, qui elle-même reverse des cotisations auprès de l’Apel Bretagne, l’Apel nationale et famille éducation,</a:t>
            </a:r>
          </a:p>
          <a:p>
            <a:endParaRPr lang="fr-FR" dirty="0"/>
          </a:p>
          <a:p>
            <a:r>
              <a:rPr lang="fr-FR" dirty="0"/>
              <a:t>Ce soir nous votons le montant de la cotisation liée à notre Apel pour la prochaine année prochaine soit 2026-2027. Nous proposons la somme de 5,64€ (</a:t>
            </a:r>
            <a:r>
              <a:rPr lang="fr-FR" i="1" dirty="0"/>
              <a:t>c’est un exemple</a:t>
            </a:r>
            <a:r>
              <a:rPr lang="fr-FR" dirty="0"/>
              <a:t>, chaque Apel établissement vote le montant qui lui revient)</a:t>
            </a:r>
          </a:p>
          <a:p>
            <a:r>
              <a:rPr lang="fr-FR" dirty="0"/>
              <a:t>Les montants liés à l’Apel 35, l’Apel Bretagne, l’Apel nationale au magazine FAMILLE ET EDUCATION seront également votés lors des AG respectives entre novembre et décembre 2024.</a:t>
            </a:r>
          </a:p>
          <a:p>
            <a:endParaRPr lang="fr-FR" dirty="0"/>
          </a:p>
          <a:p>
            <a:r>
              <a:rPr lang="fr-FR" b="1" dirty="0"/>
              <a:t>VOTE DU RAPPORT</a:t>
            </a:r>
            <a:r>
              <a:rPr lang="fr-FR" b="1" baseline="0" dirty="0"/>
              <a:t> </a:t>
            </a:r>
            <a:r>
              <a:rPr lang="fr-FR" b="1" dirty="0"/>
              <a:t>FINANCIER </a:t>
            </a:r>
            <a:r>
              <a:rPr lang="fr-FR" dirty="0"/>
              <a:t>: </a:t>
            </a:r>
          </a:p>
          <a:p>
            <a:r>
              <a:rPr lang="fr-FR" dirty="0"/>
              <a:t>« des questions ? Qui s'abstient ? Qui est contre ?</a:t>
            </a:r>
          </a:p>
          <a:p>
            <a:r>
              <a:rPr lang="fr-FR" dirty="0"/>
              <a:t>Attendre quelques secondes.</a:t>
            </a:r>
          </a:p>
          <a:p>
            <a:r>
              <a:rPr lang="fr-FR" dirty="0"/>
              <a:t>Je vous remercie, le rapport financier est approuvé. »</a:t>
            </a:r>
          </a:p>
          <a:p>
            <a:endParaRPr lang="fr-FR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049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C’est l’occasion d’échanger avec les participants.</a:t>
            </a:r>
          </a:p>
          <a:p>
            <a:endParaRPr lang="fr-FR" dirty="0"/>
          </a:p>
          <a:p>
            <a:r>
              <a:rPr lang="fr-FR" dirty="0"/>
              <a:t>Des projets en lien avec les orientations et missions de l’Apel départementale et en cohérence avec le projet du mouvement des Apel  </a:t>
            </a:r>
          </a:p>
          <a:p>
            <a:r>
              <a:rPr lang="fr-FR" dirty="0"/>
              <a:t>- Actions autour de la semaine des Apel - nouveau thème en 2025 : Heureux à l’école – boite à outils et idées à venir bientôt ! Et pourquoi pas une commission qui souhaite travailler sur ce thème ?</a:t>
            </a:r>
          </a:p>
          <a:p>
            <a:r>
              <a:rPr lang="fr-FR" dirty="0"/>
              <a:t>- Une action éducative type conférence en territoire ou une Rencontre Parents Ecole, concept Apel d’une soirée sur un thème éducatif où parents et enseignants partagent ensemble</a:t>
            </a:r>
          </a:p>
          <a:p>
            <a:r>
              <a:rPr lang="fr-FR" dirty="0"/>
              <a:t>- La mise en place au sein de l’équipe d’un éco-parent – d’un correspondant ICF (personne ressource sur l’éducation inclusive-les réflexions éducatives…)</a:t>
            </a:r>
          </a:p>
          <a:p>
            <a:r>
              <a:rPr lang="fr-FR" dirty="0"/>
              <a:t>- Un fil rouge d’année existe au sein de l’établissement, comment l’Apel peut proposer des actions pour les parents en lien avec ce thème ?</a:t>
            </a:r>
          </a:p>
          <a:p>
            <a:pPr defTabSz="474124">
              <a:defRPr/>
            </a:pPr>
            <a:endParaRPr lang="fr-FR" sz="19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b="1" dirty="0"/>
              <a:t>NOUVEAUTE</a:t>
            </a:r>
            <a:r>
              <a:rPr lang="fr-FR" dirty="0"/>
              <a:t> : </a:t>
            </a:r>
          </a:p>
          <a:p>
            <a:r>
              <a:rPr lang="fr-FR" dirty="0"/>
              <a:t>trame d’animation pour créer un temps d’échanges avec les participants</a:t>
            </a:r>
          </a:p>
          <a:p>
            <a:r>
              <a:rPr lang="fr-FR" dirty="0"/>
              <a:t>Voir vignette suivante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915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VIGNETTE A CONSERVER SI VOUS PREVOYEZ </a:t>
            </a:r>
          </a:p>
          <a:p>
            <a:r>
              <a:rPr lang="fr-FR" b="1" dirty="0"/>
              <a:t>UN TEMPS D ECHANGES EN ILOTS AVEC LES PARTICIPANTS</a:t>
            </a:r>
          </a:p>
          <a:p>
            <a:endParaRPr lang="fr-FR" b="1" dirty="0"/>
          </a:p>
          <a:p>
            <a:r>
              <a:rPr lang="fr-FR" dirty="0"/>
              <a:t>Une animation qui nécessite une préparation en équipe en amont,</a:t>
            </a:r>
          </a:p>
          <a:p>
            <a:r>
              <a:rPr lang="fr-FR" dirty="0"/>
              <a:t>Disposer des ilots </a:t>
            </a:r>
          </a:p>
          <a:p>
            <a:r>
              <a:rPr lang="fr-FR" dirty="0"/>
              <a:t>dès le début de votre AG (gain de temps pour les tables).</a:t>
            </a:r>
          </a:p>
          <a:p>
            <a:endParaRPr lang="fr-FR" dirty="0"/>
          </a:p>
          <a:p>
            <a:r>
              <a:rPr lang="fr-FR" dirty="0"/>
              <a:t>Expliciter les thématiques brièvement pour que les participants</a:t>
            </a:r>
          </a:p>
          <a:p>
            <a:r>
              <a:rPr lang="fr-FR" dirty="0"/>
              <a:t>s’installent à l'ilot dont le sujet les intéresse.</a:t>
            </a:r>
          </a:p>
          <a:p>
            <a:endParaRPr lang="fr-FR" dirty="0"/>
          </a:p>
          <a:p>
            <a:r>
              <a:rPr lang="fr-FR" b="1" dirty="0"/>
              <a:t>C’est simple, tout est expliqué ici</a:t>
            </a:r>
            <a:r>
              <a:rPr lang="fr-FR" dirty="0"/>
              <a:t> : (copier le lien et coller le dans votre navigateur internet)</a:t>
            </a:r>
          </a:p>
          <a:p>
            <a:r>
              <a:rPr lang="fr-FR" dirty="0"/>
              <a:t>https://apel35.fr/wp-content/uploads/2023/09/Animation-TEMPS-D-ECHANGES-AG.pdf</a:t>
            </a:r>
          </a:p>
          <a:p>
            <a:endParaRPr lang="fr-FR" dirty="0"/>
          </a:p>
          <a:p>
            <a:pPr defTabSz="474124">
              <a:defRPr/>
            </a:pPr>
            <a:r>
              <a:rPr lang="fr-FR" b="1" dirty="0"/>
              <a:t>Anti sèche de l’animateur </a:t>
            </a:r>
            <a:r>
              <a:rPr lang="fr-FR" dirty="0"/>
              <a:t>: (copier le lien et coller le dans votre navigateur internet)</a:t>
            </a:r>
          </a:p>
          <a:p>
            <a:r>
              <a:rPr lang="fr-FR" dirty="0"/>
              <a:t>https://apel35.fr/wp-content/uploads/2023/09/antiseche-de-l-animateur.pdf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31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Tout parent est le bienvenu ! Plusieurs façons d’être bénévole au sein de l’Apel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ponctuellement lors de nos manifestations,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Investi dans une commission ou groupe projet dont le sujet vous intéresse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 rejoignant le conseil d’administration Apel pour s’investir au cœur de l’Apel et de l organe décisionnaire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 occupant une fonction de BUREAU (président, trésorier, secrétaire ou adjoints) pour mettre en application des décisions du CA</a:t>
            </a:r>
          </a:p>
          <a:p>
            <a:endParaRPr lang="fr-FR" dirty="0"/>
          </a:p>
          <a:p>
            <a:r>
              <a:rPr lang="fr-FR" dirty="0"/>
              <a:t>Ce soir, nous procédons au renouvellement du </a:t>
            </a:r>
            <a:r>
              <a:rPr lang="fr-FR" b="1" dirty="0"/>
              <a:t>CONSEIL D’ADMINISTRATION</a:t>
            </a:r>
            <a:r>
              <a:rPr lang="fr-FR" dirty="0"/>
              <a:t>,</a:t>
            </a:r>
          </a:p>
          <a:p>
            <a:r>
              <a:rPr lang="fr-FR" dirty="0"/>
              <a:t>Cette équipe est élue ce soir pour 3 ans. Nous nous réunissons x/an</a:t>
            </a:r>
          </a:p>
          <a:p>
            <a:endParaRPr lang="fr-FR" dirty="0"/>
          </a:p>
          <a:p>
            <a:r>
              <a:rPr lang="fr-FR" dirty="0"/>
              <a:t>Lors de la prochaine réunion avec cette nouvelle équipe, nous procéderons à l’élection du BUREAU,</a:t>
            </a:r>
          </a:p>
          <a:p>
            <a:endParaRPr lang="fr-FR" dirty="0"/>
          </a:p>
          <a:p>
            <a:r>
              <a:rPr lang="fr-FR" dirty="0"/>
              <a:t>Au nom de l’équipe, je remercie vivement l’investissement de xxx, </a:t>
            </a:r>
            <a:r>
              <a:rPr lang="fr-FR" dirty="0" err="1"/>
              <a:t>sss</a:t>
            </a:r>
            <a:r>
              <a:rPr lang="fr-FR" dirty="0"/>
              <a:t> et </a:t>
            </a:r>
            <a:r>
              <a:rPr lang="fr-FR" dirty="0" err="1"/>
              <a:t>dddd</a:t>
            </a:r>
            <a:r>
              <a:rPr lang="fr-FR" dirty="0"/>
              <a:t> qui terminent leur engagement ce jour.</a:t>
            </a:r>
          </a:p>
          <a:p>
            <a:endParaRPr lang="fr-FR" dirty="0"/>
          </a:p>
          <a:p>
            <a:r>
              <a:rPr lang="fr-FR" dirty="0"/>
              <a:t>Les personnes ci-dessous souhaitent rejoindre le CA </a:t>
            </a:r>
          </a:p>
          <a:p>
            <a:r>
              <a:rPr lang="fr-FR" dirty="0" err="1"/>
              <a:t>Ddd</a:t>
            </a:r>
            <a:endParaRPr lang="fr-FR" dirty="0"/>
          </a:p>
          <a:p>
            <a:r>
              <a:rPr lang="fr-FR" dirty="0" err="1"/>
              <a:t>Fffff</a:t>
            </a:r>
            <a:endParaRPr lang="fr-FR" dirty="0"/>
          </a:p>
          <a:p>
            <a:r>
              <a:rPr lang="fr-FR" dirty="0" err="1"/>
              <a:t>kkkkk</a:t>
            </a:r>
            <a:endParaRPr lang="fr-FR" dirty="0"/>
          </a:p>
          <a:p>
            <a:endParaRPr lang="fr-FR" dirty="0"/>
          </a:p>
          <a:p>
            <a:r>
              <a:rPr lang="fr-FR" dirty="0"/>
              <a:t>D’autres parents souhaitent rejoindre le CA ? </a:t>
            </a:r>
          </a:p>
          <a:p>
            <a:r>
              <a:rPr lang="fr-FR" dirty="0"/>
              <a:t>xx – </a:t>
            </a:r>
            <a:r>
              <a:rPr lang="fr-FR" dirty="0" err="1"/>
              <a:t>ss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b="1" dirty="0"/>
              <a:t>VOTE DU RENOUVELLEMENT DE L’EQUIPE  </a:t>
            </a:r>
            <a:r>
              <a:rPr lang="fr-FR" dirty="0"/>
              <a:t>: </a:t>
            </a:r>
          </a:p>
          <a:p>
            <a:r>
              <a:rPr lang="fr-FR" dirty="0"/>
              <a:t>« Des questions ? Qui s'abstient ? Qui est contre ?</a:t>
            </a:r>
          </a:p>
          <a:p>
            <a:r>
              <a:rPr lang="fr-FR" dirty="0"/>
              <a:t>Attendre quelques secondes.</a:t>
            </a:r>
          </a:p>
          <a:p>
            <a:r>
              <a:rPr lang="fr-FR" dirty="0"/>
              <a:t>Je vous remercie, l’équipe est élue. </a:t>
            </a:r>
          </a:p>
          <a:p>
            <a:r>
              <a:rPr lang="fr-FR" dirty="0"/>
              <a:t>Les déclarations en préfecture et auprès de l’Apel d’Ille et Vilaine seront effectuées dans les meilleurs délais. »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36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Voici le programme de notre soirée afin de mieux vous rendre compte de ce qu’est l’Apel exactement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99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Notre Apel fait partie d’un mouvement d’ampleur nationale avec un projet commun qui nous anime.</a:t>
            </a:r>
          </a:p>
          <a:p>
            <a:endParaRPr lang="fr-FR" dirty="0"/>
          </a:p>
          <a:p>
            <a:r>
              <a:rPr lang="fr-FR" dirty="0"/>
              <a:t>Notre ADN Apel avec notre savoir-faire et notre savoir-être est décrit dans le projet du mouvement,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16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L’Apel est un mouvement, structuré et fédéré : </a:t>
            </a:r>
          </a:p>
          <a:p>
            <a:r>
              <a:rPr lang="fr-FR" dirty="0"/>
              <a:t>285 équipes Apel en Ille et Vilaine,</a:t>
            </a:r>
          </a:p>
          <a:p>
            <a:endParaRPr lang="fr-FR" dirty="0"/>
          </a:p>
          <a:p>
            <a:r>
              <a:rPr lang="fr-FR" dirty="0"/>
              <a:t>* Au niveau national, 6 500 équipes Apel </a:t>
            </a:r>
          </a:p>
          <a:p>
            <a:r>
              <a:rPr lang="fr-FR" dirty="0"/>
              <a:t>* Notre existence date des années 1930,</a:t>
            </a:r>
          </a:p>
          <a:p>
            <a:r>
              <a:rPr lang="fr-FR" dirty="0"/>
              <a:t>* La seule association de parents d’élèves </a:t>
            </a:r>
          </a:p>
          <a:p>
            <a:r>
              <a:rPr lang="fr-FR" dirty="0"/>
              <a:t>reconnue par l’enseignement catholique</a:t>
            </a:r>
          </a:p>
          <a:p>
            <a:r>
              <a:rPr lang="fr-FR" dirty="0"/>
              <a:t>défini dans le statut de l’enseignement catholique de 2013</a:t>
            </a:r>
          </a:p>
          <a:p>
            <a:endParaRPr lang="fr-FR" dirty="0"/>
          </a:p>
          <a:p>
            <a:r>
              <a:rPr lang="fr-FR" dirty="0"/>
              <a:t>L’Apel développe 2 grands services : </a:t>
            </a:r>
          </a:p>
          <a:p>
            <a:pPr marL="177797" indent="-177797">
              <a:buFont typeface="Arial" panose="020B0604020202020204" pitchFamily="34" charset="0"/>
              <a:buChar char="•"/>
            </a:pPr>
            <a:r>
              <a:rPr lang="fr-FR" dirty="0"/>
              <a:t>le service rendu aux</a:t>
            </a:r>
            <a:r>
              <a:rPr lang="fr-FR" b="1" dirty="0"/>
              <a:t> familles en termes d’</a:t>
            </a:r>
            <a:r>
              <a:rPr lang="fr-FR" dirty="0"/>
              <a:t>information et de conseil aux familles appelé ICF 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4 axes : réflexion sur des sujets éducatifs (conférences-ateliers-congrès-colloque…) – l’école inclusive – accompagnement de l’orientation scolaire- rapprochement entre école et monde professionnel</a:t>
            </a:r>
          </a:p>
          <a:p>
            <a:pPr marL="177797" indent="-177797">
              <a:buFont typeface="Arial" panose="020B0604020202020204" pitchFamily="34" charset="0"/>
              <a:buChar char="•"/>
            </a:pPr>
            <a:r>
              <a:rPr lang="fr-FR" dirty="0"/>
              <a:t>le service rendu aux </a:t>
            </a:r>
            <a:r>
              <a:rPr lang="fr-FR" b="1" dirty="0"/>
              <a:t>équipes Apel </a:t>
            </a:r>
            <a:r>
              <a:rPr lang="fr-FR" dirty="0"/>
              <a:t>: accompagnement des parents engagés dans leur engagement bénévole</a:t>
            </a:r>
          </a:p>
          <a:p>
            <a:r>
              <a:rPr lang="fr-FR" dirty="0"/>
              <a:t>(vie associative-rencontres et mutualisation d’actions entre Apel-ateliers de formation-vie du mouvement…)</a:t>
            </a:r>
          </a:p>
          <a:p>
            <a:pPr marL="177797" indent="-177797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Les familles adhérentes </a:t>
            </a:r>
            <a:r>
              <a:rPr lang="fr-FR" b="1" dirty="0"/>
              <a:t>reçoivent le magazine FAMILLE EDUCATION de l’Apel </a:t>
            </a:r>
            <a:r>
              <a:rPr lang="fr-FR" dirty="0"/>
              <a:t>: sujets comme la parentalité, la scolarité, l’enseignement catholique.</a:t>
            </a:r>
          </a:p>
          <a:p>
            <a:endParaRPr lang="fr-FR" dirty="0"/>
          </a:p>
          <a:p>
            <a:r>
              <a:rPr lang="fr-FR" dirty="0"/>
              <a:t>Lien vers le mots de rentrée de la présidente de l’Apel nationale Hélène </a:t>
            </a:r>
            <a:r>
              <a:rPr lang="fr-FR" dirty="0" err="1"/>
              <a:t>Laubignat</a:t>
            </a:r>
            <a:r>
              <a:rPr lang="fr-FR" dirty="0"/>
              <a:t> </a:t>
            </a:r>
            <a:r>
              <a:rPr lang="fr-FR" dirty="0">
                <a:hlinkClick r:id="rId3"/>
              </a:rPr>
              <a:t>Bonne rentrée 2025 ! | Apel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5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2B275C"/>
                </a:solidFill>
                <a:effectLst/>
                <a:highlight>
                  <a:srgbClr val="FFFFFF"/>
                </a:highlight>
                <a:latin typeface="Martel Sans"/>
              </a:rPr>
              <a:t>Depuis sa création en 1930, le mouvement des Apel a connu de nombreux événements qui ont jalonné son histoire. </a:t>
            </a:r>
          </a:p>
          <a:p>
            <a:endParaRPr lang="fr-FR" b="0" i="0" dirty="0">
              <a:solidFill>
                <a:srgbClr val="2B275C"/>
              </a:solidFill>
              <a:effectLst/>
              <a:highlight>
                <a:srgbClr val="FFFFFF"/>
              </a:highlight>
              <a:latin typeface="Martel Sans"/>
            </a:endParaRPr>
          </a:p>
          <a:p>
            <a:r>
              <a:rPr lang="fr-FR" b="0" i="0" dirty="0">
                <a:solidFill>
                  <a:srgbClr val="2B275C"/>
                </a:solidFill>
                <a:effectLst/>
                <a:highlight>
                  <a:srgbClr val="FFFFFF"/>
                </a:highlight>
                <a:latin typeface="Martel Sans"/>
              </a:rPr>
              <a:t>1984 : certains d’entre nous se souviennent de cette mobilisation où de nombreux cars partis de Bretagne pour rejoindre Paris et défendre nos écoles,</a:t>
            </a:r>
          </a:p>
          <a:p>
            <a:r>
              <a:rPr lang="fr-FR" b="0" i="0" dirty="0">
                <a:solidFill>
                  <a:srgbClr val="2B275C"/>
                </a:solidFill>
                <a:effectLst/>
                <a:highlight>
                  <a:srgbClr val="FFFFFF"/>
                </a:highlight>
                <a:latin typeface="Martel Sans"/>
              </a:rPr>
              <a:t>Ce sont peut-être vos parents !</a:t>
            </a:r>
          </a:p>
          <a:p>
            <a:endParaRPr lang="fr-FR" b="0" i="0" dirty="0">
              <a:solidFill>
                <a:srgbClr val="2B275C"/>
              </a:solidFill>
              <a:effectLst/>
              <a:highlight>
                <a:srgbClr val="FFFFFF"/>
              </a:highlight>
              <a:latin typeface="Martel Sans"/>
            </a:endParaRPr>
          </a:p>
          <a:p>
            <a:r>
              <a:rPr lang="fr-FR" b="0" i="0" dirty="0">
                <a:solidFill>
                  <a:srgbClr val="2B275C"/>
                </a:solidFill>
                <a:effectLst/>
                <a:highlight>
                  <a:srgbClr val="FFFFFF"/>
                </a:highlight>
                <a:latin typeface="Martel Sans"/>
              </a:rPr>
              <a:t>Retour en vidéo sur les grands moments qui ont formé notre association,</a:t>
            </a:r>
          </a:p>
          <a:p>
            <a:endParaRPr lang="fr-FR" b="0" i="0" dirty="0">
              <a:solidFill>
                <a:srgbClr val="2B275C"/>
              </a:solidFill>
              <a:effectLst/>
              <a:highlight>
                <a:srgbClr val="FFFFFF"/>
              </a:highlight>
              <a:latin typeface="Martel Sans"/>
            </a:endParaRPr>
          </a:p>
          <a:p>
            <a:r>
              <a:rPr lang="fr-FR" b="0" dirty="0"/>
              <a:t>https://www.youtube.com/watch?v=3s77k5uF6zI </a:t>
            </a:r>
          </a:p>
          <a:p>
            <a:r>
              <a:rPr lang="fr-FR" b="0" dirty="0"/>
              <a:t>(6 minutes) lien également sur la diapo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84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missions articulées autour de l’ ACCUEIL, L'ANIMATION et la REPRESENTATION</a:t>
            </a:r>
          </a:p>
          <a:p>
            <a:r>
              <a:rPr lang="fr-FR" dirty="0"/>
              <a:t>A chaque niveau, nous avons des engagements !</a:t>
            </a:r>
          </a:p>
          <a:p>
            <a:endParaRPr lang="fr-FR" dirty="0"/>
          </a:p>
          <a:p>
            <a:r>
              <a:rPr lang="fr-FR" dirty="0"/>
              <a:t>Quelques exemples pour l’Apel départementale et l’Apel nationale.</a:t>
            </a:r>
          </a:p>
          <a:p>
            <a:endParaRPr lang="fr-FR" dirty="0"/>
          </a:p>
          <a:p>
            <a:r>
              <a:rPr lang="fr-FR" dirty="0"/>
              <a:t>Pour notre Apel, on vous détaille cela dans un instant,</a:t>
            </a:r>
          </a:p>
          <a:p>
            <a:endParaRPr lang="fr-FR" dirty="0"/>
          </a:p>
          <a:p>
            <a:r>
              <a:rPr lang="fr-FR" dirty="0"/>
              <a:t>Sur le terrain, des missions plus larges comme :</a:t>
            </a:r>
          </a:p>
          <a:p>
            <a:pPr marL="177797" indent="-177797">
              <a:buFontTx/>
              <a:buChar char="-"/>
            </a:pPr>
            <a:r>
              <a:rPr lang="fr-FR" dirty="0"/>
              <a:t>En collège lycée : la coordination et formation des parents correspondants de classe, siéger en conseil de discipline, </a:t>
            </a:r>
          </a:p>
          <a:p>
            <a:r>
              <a:rPr lang="fr-FR" dirty="0"/>
              <a:t>en commission d’appel d’orientation de fin d’année, </a:t>
            </a:r>
          </a:p>
          <a:p>
            <a:r>
              <a:rPr lang="fr-FR" dirty="0"/>
              <a:t>- réflexions éducatives pour accompagner les familles dans leur mission d’éducation parentale, sur le terrain de l’école inclusive, </a:t>
            </a:r>
          </a:p>
          <a:p>
            <a:pPr marL="177797" indent="-177797">
              <a:buFontTx/>
              <a:buChar char="-"/>
            </a:pPr>
            <a:r>
              <a:rPr lang="fr-FR" dirty="0"/>
              <a:t>Actions invitant au rapprochement entre l’école et le monde professionnel</a:t>
            </a:r>
          </a:p>
          <a:p>
            <a:pPr marL="177797" indent="-177797">
              <a:buFontTx/>
              <a:buChar char="-"/>
            </a:pPr>
            <a:r>
              <a:rPr lang="fr-FR" dirty="0"/>
              <a:t>Accompagnement d’un réseau de BDI Orientation favorisant la connaissance la connaissance des métiers et des filières d’études</a:t>
            </a:r>
          </a:p>
          <a:p>
            <a:pPr marL="177797" indent="-177797">
              <a:buFontTx/>
              <a:buChar char="-"/>
            </a:pPr>
            <a:endParaRPr lang="fr-FR" dirty="0"/>
          </a:p>
          <a:p>
            <a:r>
              <a:rPr lang="fr-FR" dirty="0"/>
              <a:t>Toutes ces actions sont articulées par le service ICF (existant à tous les stades Apel) Information et Conseil aux Familles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60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vous avons présenté le mouvement Apel.</a:t>
            </a:r>
          </a:p>
          <a:p>
            <a:r>
              <a:rPr lang="fr-FR" dirty="0"/>
              <a:t>Passons maintenant à notre association Apel au sein de l’école/collège/lycée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5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Actions à personnaliser suivant votre réalité</a:t>
            </a:r>
          </a:p>
          <a:p>
            <a:endParaRPr lang="fr-FR" dirty="0"/>
          </a:p>
          <a:p>
            <a:r>
              <a:rPr lang="fr-FR" dirty="0"/>
              <a:t>Préciser comment vous vous organisez pour mettre cela en place : </a:t>
            </a:r>
          </a:p>
          <a:p>
            <a:r>
              <a:rPr lang="fr-FR" dirty="0"/>
              <a:t>En commissions ?</a:t>
            </a:r>
          </a:p>
          <a:p>
            <a:r>
              <a:rPr lang="fr-FR" dirty="0"/>
              <a:t>En CA tous ensemble ?</a:t>
            </a:r>
          </a:p>
          <a:p>
            <a:r>
              <a:rPr lang="fr-FR" dirty="0"/>
              <a:t>Nombre de réunions dans l’année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5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VOTE DU RAPPORT D’ACTIVITES </a:t>
            </a:r>
            <a:r>
              <a:rPr lang="fr-FR" dirty="0"/>
              <a:t>: </a:t>
            </a:r>
          </a:p>
          <a:p>
            <a:r>
              <a:rPr lang="fr-FR" dirty="0"/>
              <a:t>« des questions ? Qui s’abstient ? Qui est contre ?</a:t>
            </a:r>
          </a:p>
          <a:p>
            <a:r>
              <a:rPr lang="fr-FR" dirty="0"/>
              <a:t>Attendre quelques secondes.</a:t>
            </a:r>
          </a:p>
          <a:p>
            <a:endParaRPr lang="fr-FR" dirty="0"/>
          </a:p>
          <a:p>
            <a:r>
              <a:rPr lang="fr-FR" dirty="0"/>
              <a:t>Je vous remercie, le rapport d’activités est approuvé. »</a:t>
            </a:r>
          </a:p>
          <a:p>
            <a:endParaRPr lang="fr-FR" dirty="0"/>
          </a:p>
          <a:p>
            <a:r>
              <a:rPr lang="fr-FR" dirty="0"/>
              <a:t>Une rencontre Parents-Ecole</a:t>
            </a:r>
          </a:p>
          <a:p>
            <a:r>
              <a:rPr lang="fr-FR" dirty="0"/>
              <a:t>Une intervention Ya </a:t>
            </a:r>
            <a:r>
              <a:rPr lang="fr-FR" dirty="0" err="1"/>
              <a:t>Fouei</a:t>
            </a:r>
            <a:r>
              <a:rPr lang="fr-FR" dirty="0"/>
              <a:t> sur le Handicap</a:t>
            </a:r>
          </a:p>
          <a:p>
            <a:r>
              <a:rPr lang="fr-FR" dirty="0"/>
              <a:t>Une vente de gâteaux, sapins, d’objets ,,,,</a:t>
            </a:r>
          </a:p>
          <a:p>
            <a:r>
              <a:rPr lang="fr-FR" dirty="0"/>
              <a:t>Un spectacle ,,,,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1A1A-ABA1-E943-A17B-4FCA8D9DE7D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40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2363-1B80-1E47-A7A2-77997B73BAAB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31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5A9B-5017-7A46-A608-3696E8B4828E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5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BE4-1400-AF42-86F0-0B236B8284CC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19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80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65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60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76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58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69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82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17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7B90-B9C5-2F4B-A4C0-2E6500059B04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079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65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92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702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E1CC0C5-2EB1-9E46-A44B-F9B6EFD0567B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78731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7B90-B9C5-2F4B-A4C0-2E6500059B04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237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C0C5-2EB1-9E46-A44B-F9B6EFD0567B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5764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11C-B04E-A247-ADEA-10A263BDE8DC}" type="datetime1">
              <a:rPr lang="fr-FR" smtClean="0"/>
              <a:t>04/09/2025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80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7980-1E88-AF4C-9BE8-3D9D99B37219}" type="datetime1">
              <a:rPr lang="fr-FR" smtClean="0"/>
              <a:t>04/09/2025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79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F565-7C34-214B-B8AD-DA8A381A0C52}" type="datetime1">
              <a:rPr lang="fr-FR" smtClean="0"/>
              <a:t>04/09/2025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697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F65-8BB7-CF40-B7EB-9BAE9A9B527B}" type="datetime1">
              <a:rPr lang="fr-FR" smtClean="0"/>
              <a:t>04/09/2025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5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26D-49AA-B54A-837A-5B98E49FA207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484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A4DA-CA4A-8F4F-9A49-4DC005540668}" type="datetime1">
              <a:rPr lang="fr-FR" smtClean="0"/>
              <a:t>04/09/2025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126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C622-8F1F-684C-9D84-DF765126F7B2}" type="datetime1">
              <a:rPr lang="fr-FR" smtClean="0"/>
              <a:t>04/09/2025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590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C0C5-2EB1-9E46-A44B-F9B6EFD0567B}" type="datetime1">
              <a:rPr lang="fr-FR" smtClean="0"/>
              <a:t>04/09/2025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98665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C0C5-2EB1-9E46-A44B-F9B6EFD0567B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3514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C0C5-2EB1-9E46-A44B-F9B6EFD0567B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9011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C0C5-2EB1-9E46-A44B-F9B6EFD0567B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05387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C0C5-2EB1-9E46-A44B-F9B6EFD0567B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1879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C0C5-2EB1-9E46-A44B-F9B6EFD0567B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33652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5A9B-5017-7A46-A608-3696E8B4828E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21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BE4-1400-AF42-86F0-0B236B8284CC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0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111C-B04E-A247-ADEA-10A263BDE8DC}" type="datetime1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9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7980-1E88-AF4C-9BE8-3D9D99B37219}" type="datetime1">
              <a:rPr lang="fr-FR" smtClean="0"/>
              <a:t>04/09/2025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5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F565-7C34-214B-B8AD-DA8A381A0C52}" type="datetime1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65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8F65-8BB7-CF40-B7EB-9BAE9A9B527B}" type="datetime1">
              <a:rPr lang="fr-FR" smtClean="0"/>
              <a:t>04/09/2025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A4DA-CA4A-8F4F-9A49-4DC005540668}" type="datetime1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8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C622-8F1F-684C-9D84-DF765126F7B2}" type="datetime1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11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C0C5-2EB1-9E46-A44B-F9B6EFD0567B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AA42-6A0A-424B-B70C-F68839A7CB1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928AB-2DBD-254E-8336-16F0133A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1CC0C5-2EB1-9E46-A44B-F9B6EFD0567B}" type="datetime1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538381-93E3-BB47-9751-DACDB8DC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12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Volumes/GAIA_3To/APEL/%20LOGOS/%20NOUVELLE%20CHARTE%202009/Logo+Appellation_blc.png" TargetMode="External"/><Relationship Id="rId5" Type="http://schemas.openxmlformats.org/officeDocument/2006/relationships/image" Target="../media/image8.png"/><Relationship Id="rId4" Type="http://schemas.openxmlformats.org/officeDocument/2006/relationships/image" Target="file://localhost/Volumes/GAIA_3To/APEL/MASQUES%20PPT/2018/Pages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file://localhost/Volumes/GAIA_3To/APEL/%20LOGOS/%20NOUVELLE%20CHARTE%202009/Logo+Appellation_blc.png" TargetMode="Externa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file://localhost/Volumes/GAIA_3To/APEL/MASQUES%20PPT/2018/Pages.jpg" TargetMode="External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file://localhost/Volumes/GAIA_3To/APEL/%20LOGOS/%20NOUVELLE%20CHARTE%202009/Logo+Appellation_blc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49.png"/><Relationship Id="rId4" Type="http://schemas.openxmlformats.org/officeDocument/2006/relationships/image" Target="file://localhost/Volumes/GAIA_3To/APEL/MASQUES%20PPT/2018/Pages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GAIA_3To/APEL/%20LOGOS/%20NOUVELLE%20CHARTE%202009/Logo+Appellation_blc.png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50.png"/><Relationship Id="rId4" Type="http://schemas.openxmlformats.org/officeDocument/2006/relationships/image" Target="file://localhost/Volumes/GAIA_3To/APEL/MASQUES%20PPT/2018/Pages.jpg" TargetMode="External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jpg"/><Relationship Id="rId7" Type="http://schemas.openxmlformats.org/officeDocument/2006/relationships/image" Target="../media/image53.png"/><Relationship Id="rId12" Type="http://schemas.microsoft.com/office/2007/relationships/hdphoto" Target="../media/hdphoto9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file://localhost/Volumes/GAIA_3To/APEL/%20LOGOS/%20NOUVELLE%20CHARTE%202009/Logo+Appellation_blc.png" TargetMode="External"/><Relationship Id="rId4" Type="http://schemas.openxmlformats.org/officeDocument/2006/relationships/image" Target="file://localhost/Volumes/GAIA_3To/APEL/MASQUES%20PPT/2018/Pages.jpg" TargetMode="Externa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file://localhost/Volumes/GAIA_3To/APEL/%20LOGOS/%20NOUVELLE%20CHARTE%202009/Logo+Appellation_blc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file://localhost/Volumes/GAIA_3To/APEL/MASQUES%20PPT/2018/Pages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7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56.png"/><Relationship Id="rId10" Type="http://schemas.openxmlformats.org/officeDocument/2006/relationships/image" Target="file://localhost/Volumes/GAIA_3To/APEL/%20LOGOS/%20NOUVELLE%20CHARTE%202009/Logo+Appellation_blc.png" TargetMode="External"/><Relationship Id="rId4" Type="http://schemas.openxmlformats.org/officeDocument/2006/relationships/image" Target="file://localhost/Volumes/GAIA_3To/APEL/MASQUES%20PPT/2018/Pages.jpg" TargetMode="Externa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AIA_3To/APEL/MASQUES%20PPT/2018/Pages.jpg" TargetMode="External"/><Relationship Id="rId7" Type="http://schemas.openxmlformats.org/officeDocument/2006/relationships/image" Target="file://localhost/Volumes/GAIA_3To/APEL/%20LOGOS/%20NOUVELLE%20CHARTE%202009/Logo+Appellation_blc.pn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2.wdp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jpg"/><Relationship Id="rId21" Type="http://schemas.openxmlformats.org/officeDocument/2006/relationships/image" Target="file://localhost/Volumes/GAIA_3To/APEL/%20LOGOS/%20NOUVELLE%20CHARTE%202009/Logo+Appellation_blc.png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file://localhost/Volumes/GAIA_3To/APEL/MASQUES%20PPT/2018/Pages.jpg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file://localhost/Volumes/GAIA_3To/APEL/MASQUES%20PPT/2018/Pages.jpg" TargetMode="External"/><Relationship Id="rId9" Type="http://schemas.openxmlformats.org/officeDocument/2006/relationships/image" Target="file://localhost/Volumes/GAIA_3To/APEL/%20LOGOS/%20NOUVELLE%20CHARTE%202009/Logo+Appellation_blc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file://localhost/Volumes/GAIA_3To/APEL/MASQUES%20PPT/2018/Pages.jpg" TargetMode="External"/><Relationship Id="rId9" Type="http://schemas.openxmlformats.org/officeDocument/2006/relationships/image" Target="file://localhost/Volumes/GAIA_3To/APEL/%20LOGOS/%20NOUVELLE%20CHARTE%202009/Logo+Appellation_blc.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8.png"/><Relationship Id="rId3" Type="http://schemas.openxmlformats.org/officeDocument/2006/relationships/image" Target="../media/image7.jpg"/><Relationship Id="rId7" Type="http://schemas.openxmlformats.org/officeDocument/2006/relationships/hyperlink" Target="https://www.youtube.com/watch?v=3s77k5uF6zI" TargetMode="External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svg"/><Relationship Id="rId4" Type="http://schemas.openxmlformats.org/officeDocument/2006/relationships/image" Target="file://localhost/Volumes/GAIA_3To/APEL/MASQUES%20PPT/2018/Pages.jpg" TargetMode="External"/><Relationship Id="rId9" Type="http://schemas.openxmlformats.org/officeDocument/2006/relationships/image" Target="../media/image33.png"/><Relationship Id="rId14" Type="http://schemas.openxmlformats.org/officeDocument/2006/relationships/image" Target="file://localhost/Volumes/GAIA_3To/APEL/%20LOGOS/%20NOUVELLE%20CHARTE%202009/Logo+Appellation_blc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7.jpg"/><Relationship Id="rId7" Type="http://schemas.openxmlformats.org/officeDocument/2006/relationships/image" Target="../media/image39.png"/><Relationship Id="rId12" Type="http://schemas.openxmlformats.org/officeDocument/2006/relationships/image" Target="file://localhost/Volumes/GAIA_3To/APEL/%20LOGOS/%20NOUVELLE%20CHARTE%202009/Logo+Appellation_blc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8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file://localhost/Volumes/GAIA_3To/APEL/MASQUES%20PPT/2018/Pages.jpg" TargetMode="External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GAIA_3To/APEL/%20LOGOS/%20NOUVELLE%20CHARTE%202009/Logo+Appellation_blc.png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file://localhost/Volumes/GAIA_3To/APEL/MASQUES%20PPT/2018/Pages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jp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file://localhost/Volumes/GAIA_3To/APEL/%20LOGOS/%20NOUVELLE%20CHARTE%202009/Logo+Appellation_blc.png" TargetMode="External"/><Relationship Id="rId5" Type="http://schemas.openxmlformats.org/officeDocument/2006/relationships/image" Target="../media/image45.gif"/><Relationship Id="rId10" Type="http://schemas.openxmlformats.org/officeDocument/2006/relationships/image" Target="../media/image8.png"/><Relationship Id="rId4" Type="http://schemas.openxmlformats.org/officeDocument/2006/relationships/image" Target="file://localhost/Volumes/GAIA_3To/APEL/MASQUES%20PPT/2018/Pages.jpg" TargetMode="External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GAIA_3To/APEL/%20LOGOS/%20NOUVELLE%20CHARTE%202009/Logo+Appellation_blc.png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48.png"/><Relationship Id="rId4" Type="http://schemas.openxmlformats.org/officeDocument/2006/relationships/image" Target="file://localhost/Volumes/GAIA_3To/APEL/MASQUES%20PPT/2018/Pag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0</a:t>
            </a:fld>
            <a:endParaRPr lang="fr-FR" dirty="0"/>
          </a:p>
        </p:txBody>
      </p:sp>
      <p:pic>
        <p:nvPicPr>
          <p:cNvPr id="14" name="Pages.jpg" descr="/Volumes/GAIA_3To/APEL/MASQUES PPT/2018/Pages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06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0103" y="0"/>
            <a:ext cx="9150164" cy="6858000"/>
          </a:xfrm>
          <a:prstGeom prst="rect">
            <a:avLst/>
          </a:prstGeom>
          <a:solidFill>
            <a:srgbClr val="20A69E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296897" y="6432045"/>
            <a:ext cx="1625803" cy="425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dirty="0">
                <a:solidFill>
                  <a:schemeClr val="bg1"/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4860" y="3186584"/>
            <a:ext cx="7276138" cy="1095149"/>
          </a:xfrm>
          <a:prstGeom prst="rect">
            <a:avLst/>
          </a:prstGeom>
          <a:solidFill>
            <a:srgbClr val="C40B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ous-titre 2"/>
          <p:cNvSpPr>
            <a:spLocks noGrp="1"/>
          </p:cNvSpPr>
          <p:nvPr>
            <p:ph type="subTitle" idx="4294967295"/>
          </p:nvPr>
        </p:nvSpPr>
        <p:spPr>
          <a:xfrm>
            <a:off x="693405" y="3273397"/>
            <a:ext cx="6873519" cy="425955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  <a:latin typeface="Martel Sans Black"/>
                <a:cs typeface="Martel Sans Black"/>
              </a:rPr>
              <a:t>Association de parents d’élèves </a:t>
            </a:r>
          </a:p>
          <a:p>
            <a:pPr algn="l"/>
            <a:r>
              <a:rPr lang="fr-FR" sz="2400" dirty="0">
                <a:solidFill>
                  <a:schemeClr val="bg1"/>
                </a:solidFill>
                <a:latin typeface="Martel Sans Black"/>
                <a:cs typeface="Martel Sans Black"/>
              </a:rPr>
              <a:t>de l’Enseignement libre</a:t>
            </a:r>
          </a:p>
        </p:txBody>
      </p:sp>
      <p:pic>
        <p:nvPicPr>
          <p:cNvPr id="18" name="Logo+Appellation_blc.png" descr="/Volumes/GAIA_3To/APEL/ LOGOS/ NOUVELLE CHARTE 2009/Logo+Appellation_blc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47" y="3319027"/>
            <a:ext cx="1232758" cy="770086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6212502" y="3407105"/>
            <a:ext cx="0" cy="62362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966A27F-1B2A-AC88-5898-4867E009D4F4}"/>
              </a:ext>
            </a:extLst>
          </p:cNvPr>
          <p:cNvSpPr/>
          <p:nvPr/>
        </p:nvSpPr>
        <p:spPr>
          <a:xfrm>
            <a:off x="-160421" y="1854187"/>
            <a:ext cx="4547936" cy="11951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1998877"/>
            <a:ext cx="3292642" cy="88475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sz="2400" dirty="0">
                <a:solidFill>
                  <a:srgbClr val="20A69E"/>
                </a:solidFill>
                <a:latin typeface="Arial Black" panose="020B0A04020102020204" pitchFamily="34" charset="0"/>
                <a:cs typeface="Martel Sans Black"/>
              </a:rPr>
              <a:t>ASSEMBLEE </a:t>
            </a:r>
            <a:br>
              <a:rPr lang="fr-FR" sz="2400" dirty="0">
                <a:solidFill>
                  <a:srgbClr val="20A69E"/>
                </a:solidFill>
                <a:latin typeface="Arial Black" panose="020B0A04020102020204" pitchFamily="34" charset="0"/>
                <a:cs typeface="Martel Sans Black"/>
              </a:rPr>
            </a:br>
            <a:r>
              <a:rPr lang="fr-FR" sz="2400" dirty="0">
                <a:solidFill>
                  <a:srgbClr val="20A69E"/>
                </a:solidFill>
                <a:latin typeface="Arial Black" panose="020B0A04020102020204" pitchFamily="34" charset="0"/>
                <a:cs typeface="Martel Sans Black"/>
              </a:rPr>
              <a:t>GENERALE </a:t>
            </a:r>
            <a:r>
              <a:rPr lang="fr-FR" sz="2400" dirty="0">
                <a:solidFill>
                  <a:srgbClr val="C40B74"/>
                </a:solidFill>
                <a:latin typeface="Arial Black" panose="020B0A04020102020204" pitchFamily="34" charset="0"/>
                <a:cs typeface="Martel Sans Black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84117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9A95E0BB-8558-5F9C-C7AB-3664D8C5C40E}"/>
              </a:ext>
            </a:extLst>
          </p:cNvPr>
          <p:cNvGrpSpPr/>
          <p:nvPr/>
        </p:nvGrpSpPr>
        <p:grpSpPr>
          <a:xfrm>
            <a:off x="0" y="0"/>
            <a:ext cx="9146948" cy="1392985"/>
            <a:chOff x="-2948" y="-32686"/>
            <a:chExt cx="9146948" cy="1564495"/>
          </a:xfrm>
        </p:grpSpPr>
        <p:pic>
          <p:nvPicPr>
            <p:cNvPr id="8" name="Pages.jpg" descr="/Volumes/GAIA_3To/APEL/MASQUES PPT/2018/Pages.jpg">
              <a:extLst>
                <a:ext uri="{FF2B5EF4-FFF2-40B4-BE49-F238E27FC236}">
                  <a16:creationId xmlns:a16="http://schemas.microsoft.com/office/drawing/2014/main" id="{369614EF-2281-F956-309C-EF3B9095C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3CAE1A-217C-DAC2-B82E-3C7037765BE7}"/>
                </a:ext>
              </a:extLst>
            </p:cNvPr>
            <p:cNvSpPr/>
            <p:nvPr/>
          </p:nvSpPr>
          <p:spPr>
            <a:xfrm>
              <a:off x="-2948" y="-32686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81F9FD-8F7C-8983-C284-2DDCF488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9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BD87EF0-B6AF-73F3-0A49-20133345FFF1}"/>
              </a:ext>
            </a:extLst>
          </p:cNvPr>
          <p:cNvSpPr txBox="1">
            <a:spLocks/>
          </p:cNvSpPr>
          <p:nvPr/>
        </p:nvSpPr>
        <p:spPr>
          <a:xfrm>
            <a:off x="1679035" y="306244"/>
            <a:ext cx="7303448" cy="4236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500" dirty="0">
                <a:solidFill>
                  <a:schemeClr val="bg1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Une Apel qui gère ses comptes </a:t>
            </a:r>
          </a:p>
          <a:p>
            <a:pPr algn="l"/>
            <a:r>
              <a:rPr lang="fr-FR" sz="2500" dirty="0">
                <a:solidFill>
                  <a:srgbClr val="C40B74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	Rapport financier</a:t>
            </a:r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3B10CE3F-1D23-75AA-B1A5-C923445CF5ED}"/>
              </a:ext>
            </a:extLst>
          </p:cNvPr>
          <p:cNvSpPr txBox="1">
            <a:spLocks/>
          </p:cNvSpPr>
          <p:nvPr/>
        </p:nvSpPr>
        <p:spPr>
          <a:xfrm>
            <a:off x="8271138" y="6143410"/>
            <a:ext cx="41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538381-93E3-BB47-9751-DACDB8DC3AD3}" type="slidenum">
              <a:rPr lang="fr-FR" sz="900" smtClean="0"/>
              <a:pPr algn="ctr"/>
              <a:t>9</a:t>
            </a:fld>
            <a:endParaRPr lang="fr-FR" sz="900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59ECC05-67E8-0778-6400-73C44573A392}"/>
              </a:ext>
            </a:extLst>
          </p:cNvPr>
          <p:cNvSpPr txBox="1">
            <a:spLocks/>
          </p:cNvSpPr>
          <p:nvPr/>
        </p:nvSpPr>
        <p:spPr>
          <a:xfrm>
            <a:off x="8176346" y="6508535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rgbClr val="FFFFFF"/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02B05A7F-3109-DD04-49B5-008E5DF6F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534736"/>
              </p:ext>
            </p:extLst>
          </p:nvPr>
        </p:nvGraphicFramePr>
        <p:xfrm>
          <a:off x="1103639" y="1392985"/>
          <a:ext cx="7167499" cy="480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0DBF8FDF-C789-8776-318D-E43059F55C4A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13" y="452218"/>
            <a:ext cx="782070" cy="4885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C85791F-BE11-A2AC-7848-E72B135A04D6}"/>
              </a:ext>
            </a:extLst>
          </p:cNvPr>
          <p:cNvSpPr txBox="1"/>
          <p:nvPr/>
        </p:nvSpPr>
        <p:spPr>
          <a:xfrm rot="237298">
            <a:off x="4773821" y="1680996"/>
            <a:ext cx="395236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insérer-les chiffres de votre apel </a:t>
            </a:r>
          </a:p>
        </p:txBody>
      </p:sp>
    </p:spTree>
    <p:extLst>
      <p:ext uri="{BB962C8B-B14F-4D97-AF65-F5344CB8AC3E}">
        <p14:creationId xmlns:p14="http://schemas.microsoft.com/office/powerpoint/2010/main" val="148958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AFDE6BD0-8B95-0D1B-A47A-77A1CEC24D32}"/>
              </a:ext>
            </a:extLst>
          </p:cNvPr>
          <p:cNvGrpSpPr/>
          <p:nvPr/>
        </p:nvGrpSpPr>
        <p:grpSpPr>
          <a:xfrm rot="5400000">
            <a:off x="-3121538" y="3028689"/>
            <a:ext cx="7133721" cy="908814"/>
            <a:chOff x="-2951" y="-32684"/>
            <a:chExt cx="9146951" cy="1564495"/>
          </a:xfrm>
        </p:grpSpPr>
        <p:pic>
          <p:nvPicPr>
            <p:cNvPr id="8" name="Pages.jpg" descr="/Volumes/GAIA_3To/APEL/MASQUES PPT/2018/Pages.jpg">
              <a:extLst>
                <a:ext uri="{FF2B5EF4-FFF2-40B4-BE49-F238E27FC236}">
                  <a16:creationId xmlns:a16="http://schemas.microsoft.com/office/drawing/2014/main" id="{9BC827DB-9E1F-17CE-50C3-C615493D8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67881B-7A89-E721-3E0C-1A84F7FDB4E5}"/>
                </a:ext>
              </a:extLst>
            </p:cNvPr>
            <p:cNvSpPr/>
            <p:nvPr/>
          </p:nvSpPr>
          <p:spPr>
            <a:xfrm>
              <a:off x="-2951" y="-32684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12872C3-84DC-27C5-C9CE-AE7ACA874D95}"/>
              </a:ext>
            </a:extLst>
          </p:cNvPr>
          <p:cNvSpPr/>
          <p:nvPr/>
        </p:nvSpPr>
        <p:spPr>
          <a:xfrm>
            <a:off x="639848" y="340636"/>
            <a:ext cx="3901906" cy="936732"/>
          </a:xfrm>
          <a:prstGeom prst="roundRect">
            <a:avLst/>
          </a:prstGeom>
          <a:solidFill>
            <a:srgbClr val="2FA5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119215-9DD1-6371-9CC9-D2208871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6B0187-7028-A18B-EB30-472544E52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02"/>
          <a:stretch/>
        </p:blipFill>
        <p:spPr>
          <a:xfrm rot="375185">
            <a:off x="1365657" y="1725300"/>
            <a:ext cx="6635093" cy="398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D24A24FA-97BD-420B-5438-5AE4A0AAF970}"/>
              </a:ext>
            </a:extLst>
          </p:cNvPr>
          <p:cNvSpPr txBox="1">
            <a:spLocks/>
          </p:cNvSpPr>
          <p:nvPr/>
        </p:nvSpPr>
        <p:spPr>
          <a:xfrm>
            <a:off x="978491" y="468546"/>
            <a:ext cx="3484502" cy="726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chemeClr val="bg1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Une Apel qui gère </a:t>
            </a:r>
          </a:p>
          <a:p>
            <a:r>
              <a:rPr lang="fr-FR" sz="1800" b="1" dirty="0">
                <a:solidFill>
                  <a:schemeClr val="bg1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ses comptes </a:t>
            </a:r>
          </a:p>
          <a:p>
            <a:r>
              <a:rPr lang="fr-FR" sz="1800" b="1" dirty="0">
                <a:solidFill>
                  <a:srgbClr val="C40B74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Rapport financier</a:t>
            </a:r>
          </a:p>
        </p:txBody>
      </p:sp>
      <p:pic>
        <p:nvPicPr>
          <p:cNvPr id="11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37B6DC00-9639-6256-9763-B774FDEF365F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3" y="564728"/>
            <a:ext cx="782070" cy="48854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26C29B5-2A5D-BF91-793F-FB1BF32A0E5F}"/>
              </a:ext>
            </a:extLst>
          </p:cNvPr>
          <p:cNvSpPr txBox="1"/>
          <p:nvPr/>
        </p:nvSpPr>
        <p:spPr>
          <a:xfrm rot="237298">
            <a:off x="4859264" y="701965"/>
            <a:ext cx="395236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Personnalisez-le avec vos données</a:t>
            </a:r>
          </a:p>
        </p:txBody>
      </p:sp>
    </p:spTree>
    <p:extLst>
      <p:ext uri="{BB962C8B-B14F-4D97-AF65-F5344CB8AC3E}">
        <p14:creationId xmlns:p14="http://schemas.microsoft.com/office/powerpoint/2010/main" val="5224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B8FD48B1-6AE5-E834-8D99-5A679EA82B17}"/>
              </a:ext>
            </a:extLst>
          </p:cNvPr>
          <p:cNvGrpSpPr/>
          <p:nvPr/>
        </p:nvGrpSpPr>
        <p:grpSpPr>
          <a:xfrm rot="10800000">
            <a:off x="-1" y="3263"/>
            <a:ext cx="9144000" cy="908814"/>
            <a:chOff x="-2951" y="-32684"/>
            <a:chExt cx="9146951" cy="1564495"/>
          </a:xfrm>
        </p:grpSpPr>
        <p:pic>
          <p:nvPicPr>
            <p:cNvPr id="16" name="Pages.jpg" descr="/Volumes/GAIA_3To/APEL/MASQUES PPT/2018/Pages.jpg">
              <a:extLst>
                <a:ext uri="{FF2B5EF4-FFF2-40B4-BE49-F238E27FC236}">
                  <a16:creationId xmlns:a16="http://schemas.microsoft.com/office/drawing/2014/main" id="{A286E6ED-BCA6-D4D3-62DA-206AED9F0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EF9857-BAD9-CB61-3140-AB596943BE26}"/>
                </a:ext>
              </a:extLst>
            </p:cNvPr>
            <p:cNvSpPr/>
            <p:nvPr/>
          </p:nvSpPr>
          <p:spPr>
            <a:xfrm>
              <a:off x="-2951" y="-32684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26335B8-05AA-E930-1D8B-FBB94441C282}"/>
              </a:ext>
            </a:extLst>
          </p:cNvPr>
          <p:cNvSpPr/>
          <p:nvPr/>
        </p:nvSpPr>
        <p:spPr>
          <a:xfrm>
            <a:off x="-69802" y="1091573"/>
            <a:ext cx="4678261" cy="594230"/>
          </a:xfrm>
          <a:prstGeom prst="roundRect">
            <a:avLst/>
          </a:prstGeom>
          <a:solidFill>
            <a:srgbClr val="25D9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7D9C13-B6BB-F455-D981-DDA91B13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5367" y="6092747"/>
            <a:ext cx="2133600" cy="365125"/>
          </a:xfrm>
        </p:spPr>
        <p:txBody>
          <a:bodyPr/>
          <a:lstStyle/>
          <a:p>
            <a:fld id="{96538381-93E3-BB47-9751-DACDB8DC3AD3}" type="slidenum">
              <a:rPr lang="fr-FR" smtClean="0"/>
              <a:t>11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2D3662-AD11-DFC9-65AA-3C29025DAEB5}"/>
              </a:ext>
            </a:extLst>
          </p:cNvPr>
          <p:cNvSpPr txBox="1"/>
          <p:nvPr/>
        </p:nvSpPr>
        <p:spPr>
          <a:xfrm>
            <a:off x="46232" y="1157855"/>
            <a:ext cx="452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Budget prévisionnel </a:t>
            </a:r>
            <a:r>
              <a:rPr lang="fr-FR" sz="2400" b="1" dirty="0">
                <a:solidFill>
                  <a:schemeClr val="bg1"/>
                </a:solidFill>
              </a:rPr>
              <a:t>2025-2026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6AD073-4845-8EF0-2675-E8C638D7E6F5}"/>
              </a:ext>
            </a:extLst>
          </p:cNvPr>
          <p:cNvSpPr txBox="1"/>
          <p:nvPr/>
        </p:nvSpPr>
        <p:spPr>
          <a:xfrm>
            <a:off x="298995" y="6037172"/>
            <a:ext cx="446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CE007F"/>
                </a:solidFill>
              </a:rPr>
              <a:t>Cotisation de l’établissement 2026-2027</a:t>
            </a:r>
          </a:p>
          <a:p>
            <a:pPr algn="ctr"/>
            <a:r>
              <a:rPr lang="fr-FR" sz="2000" dirty="0">
                <a:solidFill>
                  <a:srgbClr val="CE007F"/>
                </a:solidFill>
              </a:rPr>
              <a:t>Voté ce soir </a:t>
            </a:r>
          </a:p>
        </p:txBody>
      </p:sp>
      <p:graphicFrame>
        <p:nvGraphicFramePr>
          <p:cNvPr id="7" name="Tableau 12">
            <a:extLst>
              <a:ext uri="{FF2B5EF4-FFF2-40B4-BE49-F238E27FC236}">
                <a16:creationId xmlns:a16="http://schemas.microsoft.com/office/drawing/2014/main" id="{EFEBB14D-3C90-E8CC-08F1-DE09AC25D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11664"/>
              </p:ext>
            </p:extLst>
          </p:nvPr>
        </p:nvGraphicFramePr>
        <p:xfrm>
          <a:off x="4901560" y="5490059"/>
          <a:ext cx="2781170" cy="8060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4129">
                  <a:extLst>
                    <a:ext uri="{9D8B030D-6E8A-4147-A177-3AD203B41FA5}">
                      <a16:colId xmlns:a16="http://schemas.microsoft.com/office/drawing/2014/main" val="2172879577"/>
                    </a:ext>
                  </a:extLst>
                </a:gridCol>
                <a:gridCol w="839026">
                  <a:extLst>
                    <a:ext uri="{9D8B030D-6E8A-4147-A177-3AD203B41FA5}">
                      <a16:colId xmlns:a16="http://schemas.microsoft.com/office/drawing/2014/main" val="2460685672"/>
                    </a:ext>
                  </a:extLst>
                </a:gridCol>
                <a:gridCol w="878015">
                  <a:extLst>
                    <a:ext uri="{9D8B030D-6E8A-4147-A177-3AD203B41FA5}">
                      <a16:colId xmlns:a16="http://schemas.microsoft.com/office/drawing/2014/main" val="1715728531"/>
                    </a:ext>
                  </a:extLst>
                </a:gridCol>
              </a:tblGrid>
              <a:tr h="31629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26-27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72692"/>
                  </a:ext>
                </a:extLst>
              </a:tr>
              <a:tr h="44031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      5,60 €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 5,62 €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5,64 €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794171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75064DA-EB7F-1346-198D-2DC761149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58107"/>
              </p:ext>
            </p:extLst>
          </p:nvPr>
        </p:nvGraphicFramePr>
        <p:xfrm>
          <a:off x="493659" y="1844200"/>
          <a:ext cx="8229601" cy="354658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62558">
                  <a:extLst>
                    <a:ext uri="{9D8B030D-6E8A-4147-A177-3AD203B41FA5}">
                      <a16:colId xmlns:a16="http://schemas.microsoft.com/office/drawing/2014/main" val="726848061"/>
                    </a:ext>
                  </a:extLst>
                </a:gridCol>
                <a:gridCol w="1114262">
                  <a:extLst>
                    <a:ext uri="{9D8B030D-6E8A-4147-A177-3AD203B41FA5}">
                      <a16:colId xmlns:a16="http://schemas.microsoft.com/office/drawing/2014/main" val="1116212797"/>
                    </a:ext>
                  </a:extLst>
                </a:gridCol>
                <a:gridCol w="1162109">
                  <a:extLst>
                    <a:ext uri="{9D8B030D-6E8A-4147-A177-3AD203B41FA5}">
                      <a16:colId xmlns:a16="http://schemas.microsoft.com/office/drawing/2014/main" val="3343415223"/>
                    </a:ext>
                  </a:extLst>
                </a:gridCol>
                <a:gridCol w="998368">
                  <a:extLst>
                    <a:ext uri="{9D8B030D-6E8A-4147-A177-3AD203B41FA5}">
                      <a16:colId xmlns:a16="http://schemas.microsoft.com/office/drawing/2014/main" val="24733412"/>
                    </a:ext>
                  </a:extLst>
                </a:gridCol>
                <a:gridCol w="38326">
                  <a:extLst>
                    <a:ext uri="{9D8B030D-6E8A-4147-A177-3AD203B41FA5}">
                      <a16:colId xmlns:a16="http://schemas.microsoft.com/office/drawing/2014/main" val="2347130809"/>
                    </a:ext>
                  </a:extLst>
                </a:gridCol>
                <a:gridCol w="1553978">
                  <a:extLst>
                    <a:ext uri="{9D8B030D-6E8A-4147-A177-3AD203B41FA5}">
                      <a16:colId xmlns:a16="http://schemas.microsoft.com/office/drawing/2014/main" val="3693135793"/>
                    </a:ext>
                  </a:extLst>
                </a:gridCol>
              </a:tblGrid>
              <a:tr h="2746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DEPENSES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BUDGET N+1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RECETTES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BUDGET N+1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extLst>
                  <a:ext uri="{0D108BD9-81ED-4DB2-BD59-A6C34878D82A}">
                    <a16:rowId xmlns:a16="http://schemas.microsoft.com/office/drawing/2014/main" val="3993016445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Cotisations et abonnements versés 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6100,00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Cotisations et abonnements reçus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10 000,00 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1793024005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Fournitures administratives et affranchissements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Subvention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737220941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Entretien et réparation du matériel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Produits Financiers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1244182581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Frais de déplacements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2189367768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Gouter des primaires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90,00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Gouter des primaires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400,00 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3496046023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Marché de noël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1000,00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Marché de noël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1 500,00 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747241285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Actions 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Actions 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418170551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Actions 4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Actions 4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3311195332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Cadeaux, Dons…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433608321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Subventions - Voyages scolaires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1200,00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1854920283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 Accueil des parents (portes ouvertes, AG,…)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200,00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3274366352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Frais bancaires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Cotisations et abonnements reçus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3649576858"/>
                  </a:ext>
                </a:extLst>
              </a:tr>
              <a:tr h="2262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8590,00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11 900,00 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extLst>
                  <a:ext uri="{0D108BD9-81ED-4DB2-BD59-A6C34878D82A}">
                    <a16:rowId xmlns:a16="http://schemas.microsoft.com/office/drawing/2014/main" val="2108138294"/>
                  </a:ext>
                </a:extLst>
              </a:tr>
              <a:tr h="33123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RESULTAT NET BUDGET N+1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3 310,00 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3" marR="6463" marT="6463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1747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869C07FE-1185-7F6B-334C-D3ECCDDA0C7A}"/>
              </a:ext>
            </a:extLst>
          </p:cNvPr>
          <p:cNvSpPr/>
          <p:nvPr/>
        </p:nvSpPr>
        <p:spPr>
          <a:xfrm>
            <a:off x="6695225" y="5395079"/>
            <a:ext cx="1106557" cy="996036"/>
          </a:xfrm>
          <a:prstGeom prst="ellipse">
            <a:avLst/>
          </a:prstGeom>
          <a:noFill/>
          <a:ln w="38100">
            <a:solidFill>
              <a:srgbClr val="CE00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7A51C07-3900-E12E-EA8F-44C9D6ABDB00}"/>
              </a:ext>
            </a:extLst>
          </p:cNvPr>
          <p:cNvSpPr/>
          <p:nvPr/>
        </p:nvSpPr>
        <p:spPr>
          <a:xfrm>
            <a:off x="8147204" y="2053315"/>
            <a:ext cx="611763" cy="476935"/>
          </a:xfrm>
          <a:prstGeom prst="ellipse">
            <a:avLst/>
          </a:prstGeom>
          <a:noFill/>
          <a:ln w="38100">
            <a:solidFill>
              <a:srgbClr val="2FA59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406C39D-6151-FA7C-26DB-B32D49B16F45}"/>
              </a:ext>
            </a:extLst>
          </p:cNvPr>
          <p:cNvSpPr/>
          <p:nvPr/>
        </p:nvSpPr>
        <p:spPr>
          <a:xfrm>
            <a:off x="4392834" y="2053314"/>
            <a:ext cx="611763" cy="476935"/>
          </a:xfrm>
          <a:prstGeom prst="ellipse">
            <a:avLst/>
          </a:prstGeom>
          <a:noFill/>
          <a:ln w="38100">
            <a:solidFill>
              <a:srgbClr val="2FA59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3E2C871-748E-FECC-1702-A3060BA1C385}"/>
              </a:ext>
            </a:extLst>
          </p:cNvPr>
          <p:cNvCxnSpPr/>
          <p:nvPr/>
        </p:nvCxnSpPr>
        <p:spPr>
          <a:xfrm>
            <a:off x="5113867" y="2303872"/>
            <a:ext cx="2989976" cy="0"/>
          </a:xfrm>
          <a:prstGeom prst="straightConnector1">
            <a:avLst/>
          </a:prstGeom>
          <a:ln>
            <a:solidFill>
              <a:srgbClr val="2FA59E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F53482C2-6602-3057-D10A-411E4768B4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70" b="94149" l="27985" r="72761">
                        <a14:foregroundMark x1="51866" y1="18085" x2="68284" y2="62766"/>
                        <a14:foregroundMark x1="68284" y1="62766" x2="41045" y2="94149"/>
                        <a14:foregroundMark x1="41045" y1="94149" x2="28731" y2="48936"/>
                        <a14:foregroundMark x1="28731" y1="48936" x2="28731" y2="46809"/>
                        <a14:foregroundMark x1="58955" y1="16489" x2="51866" y2="11170"/>
                      </a14:backgroundRemoval>
                    </a14:imgEffect>
                  </a14:imgLayer>
                </a14:imgProps>
              </a:ext>
            </a:extLst>
          </a:blip>
          <a:srcRect l="23041" t="9545" r="21225" b="7870"/>
          <a:stretch/>
        </p:blipFill>
        <p:spPr>
          <a:xfrm rot="20908517">
            <a:off x="7998691" y="5460055"/>
            <a:ext cx="563367" cy="58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4783ED3D-1CBF-B852-7F50-F393FA1C27C4}"/>
              </a:ext>
            </a:extLst>
          </p:cNvPr>
          <p:cNvSpPr txBox="1">
            <a:spLocks/>
          </p:cNvSpPr>
          <p:nvPr/>
        </p:nvSpPr>
        <p:spPr>
          <a:xfrm>
            <a:off x="1084846" y="132528"/>
            <a:ext cx="7303448" cy="4236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b="1" dirty="0">
                <a:solidFill>
                  <a:schemeClr val="bg1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Une Apel qui gère ses comptes </a:t>
            </a:r>
            <a:r>
              <a:rPr lang="fr-FR" sz="2500" b="1" dirty="0">
                <a:solidFill>
                  <a:srgbClr val="C40B74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 </a:t>
            </a:r>
          </a:p>
          <a:p>
            <a:r>
              <a:rPr lang="fr-FR" sz="2500" b="1" dirty="0">
                <a:solidFill>
                  <a:srgbClr val="C40B74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Rapport financier</a:t>
            </a:r>
          </a:p>
        </p:txBody>
      </p:sp>
      <p:pic>
        <p:nvPicPr>
          <p:cNvPr id="18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B80CAD7A-DBAD-D7B8-EE3D-7697AA35296E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8" y="210461"/>
            <a:ext cx="782070" cy="48854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0488D78-7398-D1ED-8E7C-255E709657FC}"/>
              </a:ext>
            </a:extLst>
          </p:cNvPr>
          <p:cNvSpPr txBox="1"/>
          <p:nvPr/>
        </p:nvSpPr>
        <p:spPr>
          <a:xfrm rot="237298">
            <a:off x="4826355" y="970238"/>
            <a:ext cx="395236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Personnalisez-le avec vos données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10CC619-909F-4416-26D1-171A94BEBDC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070" y="5488960"/>
            <a:ext cx="4691465" cy="5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4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E72C433B-58F2-D0B4-9A58-B9F6F31F3B86}"/>
              </a:ext>
            </a:extLst>
          </p:cNvPr>
          <p:cNvGrpSpPr/>
          <p:nvPr/>
        </p:nvGrpSpPr>
        <p:grpSpPr>
          <a:xfrm rot="10800000">
            <a:off x="-2951" y="-9979"/>
            <a:ext cx="9144000" cy="1321583"/>
            <a:chOff x="-2951" y="-32684"/>
            <a:chExt cx="9146951" cy="1564495"/>
          </a:xfrm>
        </p:grpSpPr>
        <p:pic>
          <p:nvPicPr>
            <p:cNvPr id="13" name="Pages.jpg" descr="/Volumes/GAIA_3To/APEL/MASQUES PPT/2018/Pages.jpg">
              <a:extLst>
                <a:ext uri="{FF2B5EF4-FFF2-40B4-BE49-F238E27FC236}">
                  <a16:creationId xmlns:a16="http://schemas.microsoft.com/office/drawing/2014/main" id="{443C65B5-D14F-C355-E31D-DF0ACB30C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2B6F11-5110-4168-E7E7-44A206B1C260}"/>
                </a:ext>
              </a:extLst>
            </p:cNvPr>
            <p:cNvSpPr/>
            <p:nvPr/>
          </p:nvSpPr>
          <p:spPr>
            <a:xfrm>
              <a:off x="-2951" y="-32684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8C3D8-82C0-6FD6-1296-3E50CFA8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12</a:t>
            </a:fld>
            <a:endParaRPr lang="fr-FR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89FADC9-D8AA-671E-2E72-FF39005D6F48}"/>
              </a:ext>
            </a:extLst>
          </p:cNvPr>
          <p:cNvSpPr txBox="1">
            <a:spLocks/>
          </p:cNvSpPr>
          <p:nvPr/>
        </p:nvSpPr>
        <p:spPr>
          <a:xfrm rot="21160410">
            <a:off x="913553" y="2929016"/>
            <a:ext cx="3448374" cy="423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>
                <a:solidFill>
                  <a:srgbClr val="20A69E"/>
                </a:solidFill>
              </a:rPr>
              <a:t>Actions pérennes</a:t>
            </a:r>
          </a:p>
        </p:txBody>
      </p:sp>
      <p:sp>
        <p:nvSpPr>
          <p:cNvPr id="6" name="Sous-titre 4">
            <a:extLst>
              <a:ext uri="{FF2B5EF4-FFF2-40B4-BE49-F238E27FC236}">
                <a16:creationId xmlns:a16="http://schemas.microsoft.com/office/drawing/2014/main" id="{D9948CFE-EDB3-C85A-F804-C6377611831F}"/>
              </a:ext>
            </a:extLst>
          </p:cNvPr>
          <p:cNvSpPr txBox="1">
            <a:spLocks/>
          </p:cNvSpPr>
          <p:nvPr/>
        </p:nvSpPr>
        <p:spPr>
          <a:xfrm rot="435383">
            <a:off x="2566010" y="4459343"/>
            <a:ext cx="3448374" cy="53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E70086"/>
                </a:solidFill>
              </a:rPr>
              <a:t>Actions en réflexion</a:t>
            </a:r>
          </a:p>
          <a:p>
            <a:endParaRPr lang="fr-FR" sz="2400" dirty="0">
              <a:solidFill>
                <a:srgbClr val="E70086"/>
              </a:solidFill>
            </a:endParaRP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63DF9945-F2C4-E901-97D2-045D83BE2670}"/>
              </a:ext>
            </a:extLst>
          </p:cNvPr>
          <p:cNvSpPr txBox="1">
            <a:spLocks/>
          </p:cNvSpPr>
          <p:nvPr/>
        </p:nvSpPr>
        <p:spPr>
          <a:xfrm rot="440384">
            <a:off x="4487557" y="3425071"/>
            <a:ext cx="5180699" cy="602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2A3683"/>
                </a:solidFill>
              </a:rPr>
              <a:t>Des idées, des suggestions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69358C5-DAF0-2A2B-6378-5E62F4B1F375}"/>
              </a:ext>
            </a:extLst>
          </p:cNvPr>
          <p:cNvSpPr txBox="1">
            <a:spLocks/>
          </p:cNvSpPr>
          <p:nvPr/>
        </p:nvSpPr>
        <p:spPr>
          <a:xfrm>
            <a:off x="1558536" y="444674"/>
            <a:ext cx="5606350" cy="4236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500" dirty="0">
                <a:solidFill>
                  <a:schemeClr val="bg1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Une Apel, des projets   </a:t>
            </a:r>
          </a:p>
          <a:p>
            <a:pPr algn="l"/>
            <a:r>
              <a:rPr lang="fr-FR" sz="2500" dirty="0">
                <a:solidFill>
                  <a:srgbClr val="C40B74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	Rapport d’Orientation</a:t>
            </a:r>
          </a:p>
        </p:txBody>
      </p:sp>
      <p:sp>
        <p:nvSpPr>
          <p:cNvPr id="10" name="Sous-titre 4">
            <a:extLst>
              <a:ext uri="{FF2B5EF4-FFF2-40B4-BE49-F238E27FC236}">
                <a16:creationId xmlns:a16="http://schemas.microsoft.com/office/drawing/2014/main" id="{59EA0D8F-96D6-9D4D-4044-BC72B083B986}"/>
              </a:ext>
            </a:extLst>
          </p:cNvPr>
          <p:cNvSpPr txBox="1">
            <a:spLocks/>
          </p:cNvSpPr>
          <p:nvPr/>
        </p:nvSpPr>
        <p:spPr>
          <a:xfrm>
            <a:off x="1959978" y="1593522"/>
            <a:ext cx="5215192" cy="602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rgbClr val="CE007F"/>
                </a:solidFill>
                <a:latin typeface="Bahnschrift SemiBold" panose="020B0502040204020203" pitchFamily="34" charset="0"/>
              </a:rPr>
              <a:t>Semaine des Apel</a:t>
            </a:r>
          </a:p>
        </p:txBody>
      </p:sp>
      <p:pic>
        <p:nvPicPr>
          <p:cNvPr id="8194" name="Picture 2" descr="Idée Art vectoriel, icônes et graphiques à télécharger gratuitement">
            <a:extLst>
              <a:ext uri="{FF2B5EF4-FFF2-40B4-BE49-F238E27FC236}">
                <a16:creationId xmlns:a16="http://schemas.microsoft.com/office/drawing/2014/main" id="{77EF1AB5-8DAC-51AA-649E-88D3F2A8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524" l="6625" r="91750">
                        <a14:foregroundMark x1="15250" y1="50476" x2="15250" y2="50476"/>
                        <a14:foregroundMark x1="79250" y1="37778" x2="79250" y2="37778"/>
                        <a14:foregroundMark x1="80125" y1="45079" x2="80125" y2="45079"/>
                        <a14:foregroundMark x1="80250" y1="62222" x2="80250" y2="62222"/>
                        <a14:foregroundMark x1="14500" y1="41905" x2="14500" y2="41905"/>
                        <a14:foregroundMark x1="16875" y1="79048" x2="16875" y2="79048"/>
                        <a14:foregroundMark x1="49750" y1="82857" x2="49750" y2="82857"/>
                        <a14:foregroundMark x1="79750" y1="81587" x2="79750" y2="81587"/>
                        <a14:foregroundMark x1="80375" y1="76190" x2="80375" y2="76190"/>
                        <a14:foregroundMark x1="77750" y1="63492" x2="77750" y2="63492"/>
                        <a14:foregroundMark x1="77750" y1="35238" x2="77750" y2="35238"/>
                        <a14:foregroundMark x1="81500" y1="33333" x2="81500" y2="33333"/>
                        <a14:foregroundMark x1="49000" y1="77143" x2="49000" y2="77143"/>
                        <a14:foregroundMark x1="46250" y1="78730" x2="46250" y2="78730"/>
                        <a14:foregroundMark x1="48500" y1="77143" x2="48500" y2="77143"/>
                        <a14:foregroundMark x1="7625" y1="66984" x2="7625" y2="66984"/>
                        <a14:foregroundMark x1="6625" y1="51429" x2="6625" y2="51429"/>
                        <a14:foregroundMark x1="6750" y1="38095" x2="6750" y2="38095"/>
                        <a14:foregroundMark x1="8375" y1="25397" x2="8375" y2="25397"/>
                        <a14:foregroundMark x1="12250" y1="18413" x2="12250" y2="18413"/>
                        <a14:foregroundMark x1="17000" y1="16190" x2="17000" y2="16190"/>
                        <a14:foregroundMark x1="21750" y1="19365" x2="21750" y2="19365"/>
                        <a14:foregroundMark x1="26000" y1="29206" x2="26000" y2="29206"/>
                        <a14:foregroundMark x1="27375" y1="39365" x2="27375" y2="39365"/>
                        <a14:foregroundMark x1="28250" y1="54286" x2="28250" y2="54286"/>
                        <a14:foregroundMark x1="25125" y1="65397" x2="25125" y2="65397"/>
                        <a14:foregroundMark x1="37125" y1="42540" x2="37125" y2="42540"/>
                        <a14:foregroundMark x1="38750" y1="28889" x2="38750" y2="28889"/>
                        <a14:foregroundMark x1="42000" y1="16508" x2="42000" y2="16508"/>
                        <a14:foregroundMark x1="49125" y1="12698" x2="49125" y2="12698"/>
                        <a14:foregroundMark x1="55125" y1="18095" x2="55125" y2="18095"/>
                        <a14:foregroundMark x1="60000" y1="26349" x2="60000" y2="26349"/>
                        <a14:foregroundMark x1="62375" y1="38413" x2="62375" y2="38413"/>
                        <a14:foregroundMark x1="72500" y1="66349" x2="72500" y2="66349"/>
                        <a14:foregroundMark x1="69250" y1="55238" x2="69250" y2="55238"/>
                        <a14:foregroundMark x1="68375" y1="40317" x2="68375" y2="40317"/>
                        <a14:foregroundMark x1="70875" y1="26349" x2="70875" y2="26349"/>
                        <a14:foregroundMark x1="74000" y1="19365" x2="74000" y2="19365"/>
                        <a14:foregroundMark x1="79625" y1="15238" x2="80000" y2="15238"/>
                        <a14:foregroundMark x1="86750" y1="17778" x2="86750" y2="17778"/>
                        <a14:foregroundMark x1="90250" y1="28571" x2="90250" y2="28571"/>
                        <a14:foregroundMark x1="91625" y1="44762" x2="91625" y2="44762"/>
                        <a14:foregroundMark x1="91750" y1="55873" x2="91750" y2="55873"/>
                        <a14:foregroundMark x1="88625" y1="68889" x2="88625" y2="68889"/>
                        <a14:foregroundMark x1="81750" y1="43175" x2="81750" y2="43175"/>
                        <a14:foregroundMark x1="84750" y1="60000" x2="84750" y2="60000"/>
                        <a14:foregroundMark x1="83625" y1="58730" x2="83625" y2="58730"/>
                        <a14:foregroundMark x1="81750" y1="68889" x2="81375" y2="69524"/>
                        <a14:foregroundMark x1="16500" y1="42222" x2="16500" y2="42222"/>
                        <a14:foregroundMark x1="15250" y1="35556" x2="15250" y2="35556"/>
                        <a14:foregroundMark x1="19000" y1="59683" x2="19000" y2="5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225">
            <a:off x="6316088" y="2652268"/>
            <a:ext cx="1822463" cy="7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539 000+ Reflexion Stock Illustrations, graphiques vectoriels libre de  droits et Clip Art - iStock | Interrogation, Questionnement, Idée">
            <a:extLst>
              <a:ext uri="{FF2B5EF4-FFF2-40B4-BE49-F238E27FC236}">
                <a16:creationId xmlns:a16="http://schemas.microsoft.com/office/drawing/2014/main" id="{83C19E64-9293-8599-8D00-6A2E606C3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424" y1="33803" x2="50424" y2="33803"/>
                        <a14:foregroundMark x1="51695" y1="44601" x2="51695" y2="44601"/>
                        <a14:foregroundMark x1="49576" y1="44601" x2="55508" y2="40845"/>
                        <a14:foregroundMark x1="77119" y1="30986" x2="55508" y2="42254"/>
                        <a14:foregroundMark x1="55508" y1="42254" x2="48305" y2="31925"/>
                        <a14:foregroundMark x1="53814" y1="33333" x2="50847" y2="48357"/>
                        <a14:foregroundMark x1="34322" y1="66197" x2="34322" y2="66197"/>
                        <a14:foregroundMark x1="21610" y1="26291" x2="21610" y2="26291"/>
                        <a14:foregroundMark x1="77542" y1="25352" x2="77542" y2="25352"/>
                        <a14:foregroundMark x1="55085" y1="34742" x2="46186" y2="57277"/>
                        <a14:foregroundMark x1="46186" y1="57277" x2="46186" y2="57277"/>
                        <a14:foregroundMark x1="49576" y1="51174" x2="43644" y2="51643"/>
                        <a14:foregroundMark x1="45763" y1="43192" x2="45763" y2="40845"/>
                        <a14:foregroundMark x1="45763" y1="39437" x2="45763" y2="39437"/>
                        <a14:foregroundMark x1="45763" y1="37089" x2="45763" y2="35681"/>
                        <a14:foregroundMark x1="51695" y1="48826" x2="51695" y2="48826"/>
                        <a14:foregroundMark x1="55085" y1="48357" x2="55085" y2="48357"/>
                        <a14:foregroundMark x1="49576" y1="45070" x2="49576" y2="45070"/>
                        <a14:foregroundMark x1="49576" y1="43192" x2="49576" y2="41315"/>
                        <a14:foregroundMark x1="49576" y1="39437" x2="50424" y2="38028"/>
                        <a14:foregroundMark x1="50847" y1="36620" x2="51695" y2="34742"/>
                        <a14:foregroundMark x1="52966" y1="34272" x2="56356" y2="31925"/>
                        <a14:foregroundMark x1="57627" y1="31455" x2="57627" y2="31455"/>
                        <a14:foregroundMark x1="57627" y1="30516" x2="57627" y2="30516"/>
                        <a14:foregroundMark x1="53814" y1="70892" x2="53814" y2="70892"/>
                        <a14:foregroundMark x1="47034" y1="77934" x2="47034" y2="77934"/>
                        <a14:foregroundMark x1="48305" y1="88732" x2="48305" y2="88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5237">
            <a:off x="1497292" y="3423045"/>
            <a:ext cx="1043459" cy="94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D251C1D0-DE62-372E-DDE8-FAA686BB1BB9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32" y="356829"/>
            <a:ext cx="782070" cy="48854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EE390B7-E13B-2C47-C095-DAC51418EF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8968" y1="38436" x2="18968" y2="38436"/>
                        <a14:foregroundMark x1="30782" y1="34775" x2="30782" y2="34775"/>
                        <a14:foregroundMark x1="39268" y1="31448" x2="39268" y2="31448"/>
                        <a14:foregroundMark x1="50083" y1="28453" x2="50083" y2="28453"/>
                        <a14:foregroundMark x1="60899" y1="30948" x2="60899" y2="30948"/>
                        <a14:foregroundMark x1="73045" y1="29784" x2="73045" y2="29784"/>
                        <a14:foregroundMark x1="79035" y1="40932" x2="79035" y2="40932"/>
                        <a14:foregroundMark x1="61564" y1="43927" x2="61564" y2="43927"/>
                        <a14:foregroundMark x1="43095" y1="53245" x2="43095" y2="53245"/>
                        <a14:foregroundMark x1="35275" y1="60399" x2="35275" y2="60399"/>
                        <a14:foregroundMark x1="35774" y1="63394" x2="34110" y2="59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8074" y="3560294"/>
            <a:ext cx="881062" cy="88106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51F13B4C-8CA5-5328-4E06-F6EAB39A206C}"/>
              </a:ext>
            </a:extLst>
          </p:cNvPr>
          <p:cNvGrpSpPr/>
          <p:nvPr/>
        </p:nvGrpSpPr>
        <p:grpSpPr>
          <a:xfrm>
            <a:off x="2590801" y="5325937"/>
            <a:ext cx="3079805" cy="1222691"/>
            <a:chOff x="137773" y="5325937"/>
            <a:chExt cx="3079805" cy="1222691"/>
          </a:xfrm>
        </p:grpSpPr>
        <p:sp>
          <p:nvSpPr>
            <p:cNvPr id="2" name="Phylactère : pensées 1">
              <a:extLst>
                <a:ext uri="{FF2B5EF4-FFF2-40B4-BE49-F238E27FC236}">
                  <a16:creationId xmlns:a16="http://schemas.microsoft.com/office/drawing/2014/main" id="{73BCB0F7-7212-0E90-D15B-57387302F572}"/>
                </a:ext>
              </a:extLst>
            </p:cNvPr>
            <p:cNvSpPr/>
            <p:nvPr/>
          </p:nvSpPr>
          <p:spPr>
            <a:xfrm>
              <a:off x="137773" y="5325937"/>
              <a:ext cx="2133600" cy="1222691"/>
            </a:xfrm>
            <a:prstGeom prst="cloudCallout">
              <a:avLst/>
            </a:prstGeom>
            <a:solidFill>
              <a:srgbClr val="2FA59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06157A2-E741-6A84-7693-33DA14F58257}"/>
                </a:ext>
              </a:extLst>
            </p:cNvPr>
            <p:cNvSpPr txBox="1"/>
            <p:nvPr/>
          </p:nvSpPr>
          <p:spPr>
            <a:xfrm>
              <a:off x="485731" y="5666023"/>
              <a:ext cx="2731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</a:rPr>
                <a:t>Oui mais quoi,</a:t>
              </a:r>
            </a:p>
            <a:p>
              <a:r>
                <a:rPr lang="fr-FR" sz="1600" b="1" dirty="0">
                  <a:solidFill>
                    <a:schemeClr val="bg1"/>
                  </a:solidFill>
                  <a:latin typeface="+mj-lt"/>
                </a:rPr>
                <a:t>par exemple….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85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E83AEF2-FE94-B3AE-82F0-46B36176B455}"/>
              </a:ext>
            </a:extLst>
          </p:cNvPr>
          <p:cNvGrpSpPr/>
          <p:nvPr/>
        </p:nvGrpSpPr>
        <p:grpSpPr>
          <a:xfrm rot="10800000">
            <a:off x="-20940" y="4821826"/>
            <a:ext cx="9144000" cy="1321583"/>
            <a:chOff x="-2951" y="-32684"/>
            <a:chExt cx="9146951" cy="1564495"/>
          </a:xfrm>
          <a:solidFill>
            <a:srgbClr val="CE007F"/>
          </a:solidFill>
        </p:grpSpPr>
        <p:pic>
          <p:nvPicPr>
            <p:cNvPr id="5" name="Pages.jpg" descr="/Volumes/GAIA_3To/APEL/MASQUES PPT/2018/Pages.jpg">
              <a:extLst>
                <a:ext uri="{FF2B5EF4-FFF2-40B4-BE49-F238E27FC236}">
                  <a16:creationId xmlns:a16="http://schemas.microsoft.com/office/drawing/2014/main" id="{725F02F7-A6B8-B767-B4F3-188ACFAEA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  <a:grpFill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23A26E-41E7-E889-0015-EA256C79DD3E}"/>
                </a:ext>
              </a:extLst>
            </p:cNvPr>
            <p:cNvSpPr/>
            <p:nvPr/>
          </p:nvSpPr>
          <p:spPr>
            <a:xfrm>
              <a:off x="-2951" y="-32684"/>
              <a:ext cx="9144000" cy="156449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1207652A-01B3-700C-2D7F-FE760EAE59FF}"/>
              </a:ext>
            </a:extLst>
          </p:cNvPr>
          <p:cNvGrpSpPr/>
          <p:nvPr/>
        </p:nvGrpSpPr>
        <p:grpSpPr>
          <a:xfrm rot="16200000">
            <a:off x="5042805" y="2768208"/>
            <a:ext cx="6858002" cy="1321583"/>
            <a:chOff x="-2951" y="-32684"/>
            <a:chExt cx="9146951" cy="1564495"/>
          </a:xfrm>
        </p:grpSpPr>
        <p:pic>
          <p:nvPicPr>
            <p:cNvPr id="9" name="Pages.jpg" descr="/Volumes/GAIA_3To/APEL/MASQUES PPT/2018/Pages.jpg">
              <a:extLst>
                <a:ext uri="{FF2B5EF4-FFF2-40B4-BE49-F238E27FC236}">
                  <a16:creationId xmlns:a16="http://schemas.microsoft.com/office/drawing/2014/main" id="{36FCBBB2-0834-AEAC-F571-D64CF1EF6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F1163F-45F3-F913-2EA9-E0FDA045E606}"/>
                </a:ext>
              </a:extLst>
            </p:cNvPr>
            <p:cNvSpPr/>
            <p:nvPr/>
          </p:nvSpPr>
          <p:spPr>
            <a:xfrm>
              <a:off x="-2951" y="-32684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DFB73F1F-CA8C-92D6-1D55-99C70587DA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371" r="12162" b="84295"/>
          <a:stretch>
            <a:fillRect/>
          </a:stretch>
        </p:blipFill>
        <p:spPr>
          <a:xfrm>
            <a:off x="1707404" y="393833"/>
            <a:ext cx="5037221" cy="903088"/>
          </a:xfrm>
          <a:prstGeom prst="rect">
            <a:avLst/>
          </a:prstGeom>
        </p:spPr>
      </p:pic>
      <p:sp>
        <p:nvSpPr>
          <p:cNvPr id="2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13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7995141" y="6508535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rgbClr val="FFFFFF"/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1485A6-F0B7-287C-0778-03EB3F916B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426"/>
          <a:stretch>
            <a:fillRect/>
          </a:stretch>
        </p:blipFill>
        <p:spPr>
          <a:xfrm>
            <a:off x="804360" y="1630183"/>
            <a:ext cx="7497758" cy="45132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888F461A-80E6-6A4D-1788-295E5C3C4316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3" y="470316"/>
            <a:ext cx="782070" cy="4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6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BA6949F-9CBB-C106-3283-9C98B2960FBA}"/>
              </a:ext>
            </a:extLst>
          </p:cNvPr>
          <p:cNvGrpSpPr/>
          <p:nvPr/>
        </p:nvGrpSpPr>
        <p:grpSpPr>
          <a:xfrm rot="10800000">
            <a:off x="-2951" y="-9979"/>
            <a:ext cx="9144000" cy="1321583"/>
            <a:chOff x="-2951" y="-32684"/>
            <a:chExt cx="9146951" cy="1564495"/>
          </a:xfrm>
        </p:grpSpPr>
        <p:pic>
          <p:nvPicPr>
            <p:cNvPr id="6" name="Pages.jpg" descr="/Volumes/GAIA_3To/APEL/MASQUES PPT/2018/Pages.jpg">
              <a:extLst>
                <a:ext uri="{FF2B5EF4-FFF2-40B4-BE49-F238E27FC236}">
                  <a16:creationId xmlns:a16="http://schemas.microsoft.com/office/drawing/2014/main" id="{F6203AB6-762C-E6F7-C2D7-DA05B709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7D3FAC-D749-19B5-3B29-15DE3D6C75C0}"/>
                </a:ext>
              </a:extLst>
            </p:cNvPr>
            <p:cNvSpPr/>
            <p:nvPr/>
          </p:nvSpPr>
          <p:spPr>
            <a:xfrm>
              <a:off x="-2951" y="-32684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9A777AB-7C52-27AC-E66B-F283C449CDFD}"/>
              </a:ext>
            </a:extLst>
          </p:cNvPr>
          <p:cNvSpPr/>
          <p:nvPr/>
        </p:nvSpPr>
        <p:spPr>
          <a:xfrm>
            <a:off x="-62821" y="1559206"/>
            <a:ext cx="3439684" cy="478952"/>
          </a:xfrm>
          <a:prstGeom prst="roundRect">
            <a:avLst/>
          </a:prstGeom>
          <a:solidFill>
            <a:srgbClr val="CE0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69358C5-DAF0-2A2B-6378-5E62F4B1F375}"/>
              </a:ext>
            </a:extLst>
          </p:cNvPr>
          <p:cNvSpPr txBox="1">
            <a:spLocks/>
          </p:cNvSpPr>
          <p:nvPr/>
        </p:nvSpPr>
        <p:spPr>
          <a:xfrm>
            <a:off x="1453247" y="351387"/>
            <a:ext cx="7303448" cy="4236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500" b="1" dirty="0">
                <a:solidFill>
                  <a:schemeClr val="bg1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L’Apel, une équipe </a:t>
            </a:r>
            <a:endParaRPr lang="fr-FR" sz="2500" dirty="0">
              <a:solidFill>
                <a:schemeClr val="bg1"/>
              </a:solidFill>
              <a:latin typeface="Martel Sans Black" panose="00000A00000000000000" pitchFamily="2" charset="0"/>
              <a:cs typeface="Martel Sans Black" panose="00000A00000000000000" pitchFamily="2" charset="0"/>
            </a:endParaRPr>
          </a:p>
          <a:p>
            <a:pPr algn="l"/>
            <a:r>
              <a:rPr lang="fr-FR" sz="2500" b="1" dirty="0">
                <a:solidFill>
                  <a:srgbClr val="CE007F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	Renouvellement du C.A.</a:t>
            </a:r>
          </a:p>
        </p:txBody>
      </p:sp>
      <p:sp>
        <p:nvSpPr>
          <p:cNvPr id="2" name="Espace réservé du numéro de diapositive 7">
            <a:extLst>
              <a:ext uri="{FF2B5EF4-FFF2-40B4-BE49-F238E27FC236}">
                <a16:creationId xmlns:a16="http://schemas.microsoft.com/office/drawing/2014/main" id="{CD673E93-7924-C7DE-C077-1BDFD136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14</a:t>
            </a:fld>
            <a:endParaRPr lang="fr-FR" sz="9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7E5943-2E6A-B1C0-0343-75E0A7FF99B2}"/>
              </a:ext>
            </a:extLst>
          </p:cNvPr>
          <p:cNvSpPr txBox="1">
            <a:spLocks/>
          </p:cNvSpPr>
          <p:nvPr/>
        </p:nvSpPr>
        <p:spPr>
          <a:xfrm>
            <a:off x="8071360" y="6584290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rgbClr val="FFFFFF"/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DC1E17-4F03-1A7C-6C30-92185A3B21E2}"/>
              </a:ext>
            </a:extLst>
          </p:cNvPr>
          <p:cNvSpPr txBox="1"/>
          <p:nvPr/>
        </p:nvSpPr>
        <p:spPr>
          <a:xfrm>
            <a:off x="184723" y="2428852"/>
            <a:ext cx="3284413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Photo de l’équipe Apel </a:t>
            </a:r>
          </a:p>
          <a:p>
            <a:r>
              <a:rPr lang="fr-FR" dirty="0"/>
              <a:t>2024-2025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727D7B-878A-BD9A-A082-64ECD4166B47}"/>
              </a:ext>
            </a:extLst>
          </p:cNvPr>
          <p:cNvSpPr txBox="1"/>
          <p:nvPr/>
        </p:nvSpPr>
        <p:spPr>
          <a:xfrm>
            <a:off x="500534" y="1550232"/>
            <a:ext cx="230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Xx </a:t>
            </a:r>
            <a:r>
              <a:rPr lang="fr-FR" sz="2000" dirty="0">
                <a:solidFill>
                  <a:schemeClr val="bg1"/>
                </a:solidFill>
              </a:rPr>
              <a:t>parents engagés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13E9D611-25AC-7E11-5C6A-06036D1B0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972"/>
              </p:ext>
            </p:extLst>
          </p:nvPr>
        </p:nvGraphicFramePr>
        <p:xfrm>
          <a:off x="3653128" y="1961867"/>
          <a:ext cx="5306149" cy="3972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368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chemeClr val="bg1"/>
                          </a:solidFill>
                        </a:rPr>
                        <a:t>Prénom / Nom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chemeClr val="bg1"/>
                          </a:solidFill>
                        </a:rPr>
                        <a:t>A réélire</a:t>
                      </a:r>
                    </a:p>
                    <a:p>
                      <a:pPr algn="ctr"/>
                      <a:r>
                        <a:rPr lang="fr-FR" sz="1400" b="1" i="0" dirty="0">
                          <a:solidFill>
                            <a:schemeClr val="bg1"/>
                          </a:solidFill>
                        </a:rPr>
                        <a:t>Fin de mandat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chemeClr val="bg1"/>
                          </a:solidFill>
                        </a:rPr>
                        <a:t>Sortants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B3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chemeClr val="bg1"/>
                          </a:solidFill>
                        </a:rPr>
                        <a:t>Entrants /</a:t>
                      </a:r>
                    </a:p>
                    <a:p>
                      <a:pPr algn="ctr"/>
                      <a:r>
                        <a:rPr lang="fr-FR" sz="1400" b="1" i="0" dirty="0">
                          <a:solidFill>
                            <a:schemeClr val="bg1"/>
                          </a:solidFill>
                        </a:rPr>
                        <a:t>nouveaux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B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Xxxx</a:t>
                      </a:r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sssss</a:t>
                      </a:r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9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Ssss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ffff</a:t>
                      </a:r>
                      <a:r>
                        <a:rPr lang="fr-FR" sz="1400" dirty="0"/>
                        <a:t> 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3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Uuuu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oooo</a:t>
                      </a:r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Eeee</a:t>
                      </a:r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tttt</a:t>
                      </a:r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Zzz  </a:t>
                      </a:r>
                      <a:r>
                        <a:rPr lang="fr-FR" sz="1400" dirty="0" err="1"/>
                        <a:t>xxxx</a:t>
                      </a:r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3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Ffff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aaaa</a:t>
                      </a:r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Qqq</a:t>
                      </a:r>
                      <a:r>
                        <a:rPr lang="fr-FR" sz="1400" dirty="0"/>
                        <a:t>   </a:t>
                      </a:r>
                      <a:r>
                        <a:rPr lang="fr-FR" sz="1400" dirty="0" err="1"/>
                        <a:t>ooooo</a:t>
                      </a:r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3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Qqq</a:t>
                      </a:r>
                      <a:r>
                        <a:rPr lang="fr-FR" sz="1400" dirty="0"/>
                        <a:t>  </a:t>
                      </a:r>
                      <a:r>
                        <a:rPr lang="fr-FR" sz="1400" dirty="0" err="1"/>
                        <a:t>dddd</a:t>
                      </a:r>
                      <a:r>
                        <a:rPr lang="fr-FR" sz="1400" dirty="0"/>
                        <a:t> 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3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Bbbbb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iiii</a:t>
                      </a:r>
                      <a:r>
                        <a:rPr lang="fr-FR" sz="1400" dirty="0"/>
                        <a:t> 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3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Tttt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pppp</a:t>
                      </a:r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8" name="Picture 4" descr="Bienvenue en français : résultats (12 mille) d'images libres de droits, de  photos de stock et d'illustrations | Shutterstock">
            <a:extLst>
              <a:ext uri="{FF2B5EF4-FFF2-40B4-BE49-F238E27FC236}">
                <a16:creationId xmlns:a16="http://schemas.microsoft.com/office/drawing/2014/main" id="{2F4534B7-0805-AA4E-F053-B0671729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167" y1="45333" x2="23167" y2="45333"/>
                        <a14:foregroundMark x1="29833" y1="48889" x2="29833" y2="48889"/>
                        <a14:foregroundMark x1="33000" y1="50667" x2="33000" y2="50667"/>
                        <a14:foregroundMark x1="40667" y1="50667" x2="40667" y2="50667"/>
                        <a14:foregroundMark x1="44167" y1="49778" x2="46167" y2="48889"/>
                        <a14:foregroundMark x1="52167" y1="48889" x2="54667" y2="47111"/>
                        <a14:foregroundMark x1="57667" y1="45333" x2="60667" y2="45333"/>
                        <a14:foregroundMark x1="71500" y1="43556" x2="71500" y2="43556"/>
                        <a14:foregroundMark x1="76000" y1="43556" x2="77333" y2="43556"/>
                        <a14:foregroundMark x1="84000" y1="43556" x2="84000" y2="43556"/>
                        <a14:foregroundMark x1="79667" y1="40000" x2="79667" y2="40000"/>
                        <a14:foregroundMark x1="66500" y1="41778" x2="66500" y2="41778"/>
                        <a14:foregroundMark x1="63000" y1="41778" x2="63000" y2="41778"/>
                        <a14:foregroundMark x1="21833" y1="14667" x2="21833" y2="14667"/>
                        <a14:foregroundMark x1="51833" y1="77778" x2="51833" y2="77778"/>
                        <a14:foregroundMark x1="37000" y1="80444" x2="37000" y2="80444"/>
                        <a14:foregroundMark x1="32333" y1="77778" x2="32333" y2="77778"/>
                        <a14:foregroundMark x1="27500" y1="72444" x2="26167" y2="72444"/>
                        <a14:foregroundMark x1="21833" y1="70667" x2="20000" y2="68889"/>
                        <a14:foregroundMark x1="17000" y1="66222" x2="17000" y2="66222"/>
                        <a14:foregroundMark x1="14333" y1="60444" x2="13667" y2="57778"/>
                        <a14:foregroundMark x1="13000" y1="51556" x2="13000" y2="46222"/>
                        <a14:foregroundMark x1="13000" y1="42667" x2="13000" y2="40000"/>
                        <a14:foregroundMark x1="14333" y1="33333" x2="17333" y2="30667"/>
                        <a14:foregroundMark x1="22833" y1="27111" x2="25500" y2="27111"/>
                        <a14:foregroundMark x1="29500" y1="27111" x2="37000" y2="27111"/>
                        <a14:foregroundMark x1="39000" y1="26222" x2="46500" y2="26222"/>
                        <a14:foregroundMark x1="56333" y1="26222" x2="66167" y2="26222"/>
                        <a14:foregroundMark x1="69833" y1="26222" x2="72500" y2="27111"/>
                        <a14:foregroundMark x1="72833" y1="27111" x2="53167" y2="67556"/>
                        <a14:foregroundMark x1="53167" y1="67556" x2="32500" y2="67111"/>
                        <a14:foregroundMark x1="32500" y1="67111" x2="68833" y2="66667"/>
                        <a14:foregroundMark x1="68833" y1="66667" x2="46833" y2="53333"/>
                        <a14:foregroundMark x1="46833" y1="53333" x2="69833" y2="51556"/>
                        <a14:foregroundMark x1="69833" y1="51556" x2="71500" y2="44444"/>
                        <a14:foregroundMark x1="70167" y1="16444" x2="72833" y2="54222"/>
                        <a14:foregroundMark x1="23500" y1="40000" x2="23500" y2="40000"/>
                        <a14:foregroundMark x1="21833" y1="55111" x2="21833" y2="55111"/>
                        <a14:foregroundMark x1="22500" y1="53333" x2="22500" y2="53333"/>
                        <a14:foregroundMark x1="35333" y1="43556" x2="35333" y2="43556"/>
                        <a14:foregroundMark x1="70167" y1="61333" x2="74333" y2="29778"/>
                        <a14:foregroundMark x1="71500" y1="20889" x2="86500" y2="66222"/>
                        <a14:foregroundMark x1="86500" y1="66222" x2="59500" y2="71111"/>
                        <a14:foregroundMark x1="59500" y1="71111" x2="78833" y2="51556"/>
                        <a14:foregroundMark x1="78833" y1="51556" x2="58833" y2="17333"/>
                        <a14:foregroundMark x1="58833" y1="17333" x2="22000" y2="22222"/>
                        <a14:foregroundMark x1="22000" y1="22222" x2="36667" y2="69778"/>
                        <a14:foregroundMark x1="36667" y1="69778" x2="66167" y2="73333"/>
                        <a14:foregroundMark x1="66167" y1="73333" x2="67833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407">
            <a:off x="7032255" y="1358452"/>
            <a:ext cx="2166225" cy="8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rci ! - Dianego RH">
            <a:extLst>
              <a:ext uri="{FF2B5EF4-FFF2-40B4-BE49-F238E27FC236}">
                <a16:creationId xmlns:a16="http://schemas.microsoft.com/office/drawing/2014/main" id="{08C6E5E4-2A3A-E75E-632D-1E58EC57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0" b="90000" l="7000" r="97800">
                        <a14:foregroundMark x1="14200" y1="55600" x2="18500" y2="33400"/>
                        <a14:foregroundMark x1="18500" y1="33400" x2="28800" y2="48800"/>
                        <a14:foregroundMark x1="28800" y1="48800" x2="50800" y2="65400"/>
                        <a14:foregroundMark x1="50800" y1="65400" x2="61300" y2="48400"/>
                        <a14:foregroundMark x1="61300" y1="48400" x2="79200" y2="55800"/>
                        <a14:foregroundMark x1="79200" y1="55800" x2="84400" y2="54200"/>
                        <a14:foregroundMark x1="83400" y1="43800" x2="83400" y2="43800"/>
                        <a14:foregroundMark x1="81600" y1="28600" x2="80800" y2="29800"/>
                        <a14:foregroundMark x1="73700" y1="44200" x2="73300" y2="44200"/>
                        <a14:foregroundMark x1="78000" y1="42400" x2="70700" y2="46200"/>
                        <a14:foregroundMark x1="70700" y1="46200" x2="66700" y2="63200"/>
                        <a14:foregroundMark x1="66700" y1="63200" x2="73800" y2="69800"/>
                        <a14:foregroundMark x1="73800" y1="69800" x2="77500" y2="65800"/>
                        <a14:foregroundMark x1="82300" y1="65400" x2="82100" y2="25200"/>
                        <a14:foregroundMark x1="82100" y1="25200" x2="86300" y2="34000"/>
                        <a14:foregroundMark x1="86300" y1="34000" x2="73600" y2="40400"/>
                        <a14:foregroundMark x1="73600" y1="40400" x2="66000" y2="39600"/>
                        <a14:foregroundMark x1="66000" y1="39600" x2="58400" y2="24800"/>
                        <a14:foregroundMark x1="58400" y1="24800" x2="52100" y2="36000"/>
                        <a14:foregroundMark x1="52100" y1="36000" x2="43000" y2="35800"/>
                        <a14:foregroundMark x1="43000" y1="35800" x2="35800" y2="29200"/>
                        <a14:foregroundMark x1="35800" y1="29200" x2="24900" y2="6200"/>
                        <a14:foregroundMark x1="24900" y1="6200" x2="18300" y2="8000"/>
                        <a14:foregroundMark x1="18300" y1="8000" x2="11900" y2="23600"/>
                        <a14:foregroundMark x1="11900" y1="23600" x2="4400" y2="64400"/>
                        <a14:foregroundMark x1="4400" y1="64400" x2="5200" y2="79200"/>
                        <a14:foregroundMark x1="5200" y1="79200" x2="12200" y2="85400"/>
                        <a14:foregroundMark x1="12200" y1="85400" x2="19000" y2="78200"/>
                        <a14:foregroundMark x1="19000" y1="78200" x2="39700" y2="83600"/>
                        <a14:foregroundMark x1="39700" y1="83600" x2="48100" y2="83400"/>
                        <a14:foregroundMark x1="48100" y1="83400" x2="54500" y2="93200"/>
                        <a14:foregroundMark x1="54500" y1="93200" x2="64700" y2="87800"/>
                        <a14:foregroundMark x1="64700" y1="87800" x2="74800" y2="90000"/>
                        <a14:foregroundMark x1="74800" y1="90000" x2="80100" y2="90000"/>
                        <a14:foregroundMark x1="80100" y1="90000" x2="85800" y2="84600"/>
                        <a14:foregroundMark x1="85800" y1="84600" x2="88100" y2="71800"/>
                        <a14:foregroundMark x1="88100" y1="71800" x2="85700" y2="61200"/>
                        <a14:foregroundMark x1="85700" y1="61200" x2="94300" y2="49200"/>
                        <a14:foregroundMark x1="94300" y1="49200" x2="97100" y2="37000"/>
                        <a14:foregroundMark x1="97100" y1="37000" x2="92500" y2="24600"/>
                        <a14:foregroundMark x1="92500" y1="24600" x2="75900" y2="23000"/>
                        <a14:foregroundMark x1="75900" y1="23000" x2="69500" y2="16000"/>
                        <a14:foregroundMark x1="69500" y1="16000" x2="37900" y2="24800"/>
                        <a14:foregroundMark x1="37900" y1="24800" x2="32200" y2="23800"/>
                        <a14:foregroundMark x1="13200" y1="53000" x2="16500" y2="39800"/>
                        <a14:foregroundMark x1="16500" y1="39800" x2="44200" y2="63600"/>
                        <a14:foregroundMark x1="44200" y1="63600" x2="63100" y2="63600"/>
                        <a14:foregroundMark x1="63100" y1="63600" x2="76300" y2="67200"/>
                        <a14:foregroundMark x1="76300" y1="67200" x2="77800" y2="43800"/>
                        <a14:foregroundMark x1="77800" y1="43800" x2="75700" y2="53400"/>
                        <a14:foregroundMark x1="75700" y1="53400" x2="74600" y2="44600"/>
                        <a14:foregroundMark x1="59900" y1="42800" x2="56600" y2="52000"/>
                        <a14:foregroundMark x1="56600" y1="52000" x2="43800" y2="46000"/>
                        <a14:foregroundMark x1="43800" y1="46000" x2="36400" y2="58000"/>
                        <a14:foregroundMark x1="36400" y1="58000" x2="30800" y2="59600"/>
                        <a14:foregroundMark x1="30800" y1="59600" x2="15400" y2="50600"/>
                        <a14:foregroundMark x1="15400" y1="50600" x2="16600" y2="52600"/>
                        <a14:foregroundMark x1="8600" y1="69600" x2="12100" y2="25800"/>
                        <a14:foregroundMark x1="12100" y1="25800" x2="17800" y2="32400"/>
                        <a14:foregroundMark x1="17800" y1="32400" x2="20800" y2="45600"/>
                        <a14:foregroundMark x1="20800" y1="45600" x2="29600" y2="22000"/>
                        <a14:foregroundMark x1="29600" y1="22000" x2="34100" y2="32400"/>
                        <a14:foregroundMark x1="34100" y1="32400" x2="35400" y2="46000"/>
                        <a14:foregroundMark x1="35400" y1="46000" x2="40500" y2="37800"/>
                        <a14:foregroundMark x1="40500" y1="37800" x2="58100" y2="34400"/>
                        <a14:foregroundMark x1="58100" y1="34400" x2="63400" y2="35000"/>
                        <a14:foregroundMark x1="63400" y1="35000" x2="71600" y2="34800"/>
                        <a14:foregroundMark x1="71600" y1="34800" x2="77700" y2="23800"/>
                        <a14:foregroundMark x1="77700" y1="23800" x2="83500" y2="23800"/>
                        <a14:foregroundMark x1="83500" y1="23800" x2="84900" y2="64200"/>
                        <a14:foregroundMark x1="84900" y1="64200" x2="78400" y2="75800"/>
                        <a14:foregroundMark x1="78400" y1="75800" x2="8300" y2="70000"/>
                        <a14:foregroundMark x1="57600" y1="42600" x2="57600" y2="42600"/>
                        <a14:foregroundMark x1="56700" y1="66200" x2="56200" y2="67000"/>
                        <a14:foregroundMark x1="48200" y1="68600" x2="48200" y2="68600"/>
                        <a14:foregroundMark x1="46800" y1="55400" x2="46800" y2="55400"/>
                        <a14:foregroundMark x1="82400" y1="22200" x2="82400" y2="22200"/>
                        <a14:foregroundMark x1="97800" y1="41600" x2="97800" y2="41600"/>
                        <a14:foregroundMark x1="81800" y1="22000" x2="81800" y2="22000"/>
                        <a14:foregroundMark x1="58700" y1="41400" x2="58700" y2="41400"/>
                        <a14:foregroundMark x1="62500" y1="39200" x2="62500" y2="39200"/>
                        <a14:foregroundMark x1="51800" y1="53000" x2="51800" y2="53000"/>
                        <a14:foregroundMark x1="44100" y1="55800" x2="44100" y2="55800"/>
                        <a14:foregroundMark x1="52800" y1="58600" x2="52800" y2="58600"/>
                        <a14:foregroundMark x1="51400" y1="58400" x2="42700" y2="52200"/>
                        <a14:foregroundMark x1="42700" y1="52200" x2="50800" y2="52800"/>
                        <a14:foregroundMark x1="50800" y1="52800" x2="50500" y2="61200"/>
                        <a14:foregroundMark x1="36800" y1="58600" x2="31400" y2="70600"/>
                        <a14:foregroundMark x1="31400" y1="70600" x2="38800" y2="67200"/>
                        <a14:foregroundMark x1="38800" y1="67200" x2="38200" y2="55400"/>
                        <a14:foregroundMark x1="38200" y1="55400" x2="37300" y2="54400"/>
                        <a14:foregroundMark x1="36000" y1="39800" x2="31900" y2="25400"/>
                        <a14:foregroundMark x1="31900" y1="25400" x2="23900" y2="30200"/>
                        <a14:foregroundMark x1="23900" y1="30200" x2="28100" y2="54400"/>
                        <a14:foregroundMark x1="28100" y1="54400" x2="35900" y2="46000"/>
                        <a14:foregroundMark x1="35900" y1="46000" x2="36400" y2="32800"/>
                        <a14:foregroundMark x1="36400" y1="32800" x2="36200" y2="33200"/>
                        <a14:foregroundMark x1="24600" y1="51400" x2="18300" y2="66200"/>
                        <a14:foregroundMark x1="18300" y1="66200" x2="26200" y2="67800"/>
                        <a14:foregroundMark x1="26200" y1="67800" x2="26700" y2="48800"/>
                        <a14:foregroundMark x1="26700" y1="48800" x2="26500" y2="48600"/>
                        <a14:foregroundMark x1="30200" y1="26200" x2="24900" y2="34800"/>
                        <a14:foregroundMark x1="24900" y1="34800" x2="32800" y2="50800"/>
                        <a14:foregroundMark x1="32800" y1="50800" x2="34100" y2="30800"/>
                        <a14:foregroundMark x1="34100" y1="30800" x2="30500" y2="26800"/>
                        <a14:foregroundMark x1="15900" y1="25200" x2="9600" y2="28200"/>
                        <a14:foregroundMark x1="9600" y1="28200" x2="7000" y2="55800"/>
                        <a14:foregroundMark x1="7000" y1="55800" x2="15100" y2="71000"/>
                        <a14:foregroundMark x1="15100" y1="71000" x2="18500" y2="26800"/>
                        <a14:foregroundMark x1="18500" y1="26800" x2="15100" y2="24200"/>
                        <a14:foregroundMark x1="14000" y1="27200" x2="10700" y2="39800"/>
                        <a14:foregroundMark x1="10700" y1="39800" x2="11000" y2="66000"/>
                        <a14:foregroundMark x1="11000" y1="66000" x2="18600" y2="36200"/>
                        <a14:foregroundMark x1="18600" y1="36200" x2="13400" y2="29600"/>
                        <a14:foregroundMark x1="21400" y1="1400" x2="21400" y2="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625">
            <a:off x="5868193" y="5693518"/>
            <a:ext cx="1564471" cy="7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8E55359E-BC2F-B292-5468-875FAFFF2D2F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03" y="387765"/>
            <a:ext cx="782070" cy="4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31B8CEF-56EF-F6BA-91FF-298F452F0BF4}"/>
              </a:ext>
            </a:extLst>
          </p:cNvPr>
          <p:cNvGrpSpPr/>
          <p:nvPr/>
        </p:nvGrpSpPr>
        <p:grpSpPr>
          <a:xfrm rot="10800000">
            <a:off x="0" y="-9980"/>
            <a:ext cx="9144000" cy="6867979"/>
            <a:chOff x="-2951" y="-32684"/>
            <a:chExt cx="9146951" cy="1564495"/>
          </a:xfrm>
        </p:grpSpPr>
        <p:pic>
          <p:nvPicPr>
            <p:cNvPr id="3" name="Pages.jpg" descr="/Volumes/GAIA_3To/APEL/MASQUES PPT/2018/Pages.jpg">
              <a:extLst>
                <a:ext uri="{FF2B5EF4-FFF2-40B4-BE49-F238E27FC236}">
                  <a16:creationId xmlns:a16="http://schemas.microsoft.com/office/drawing/2014/main" id="{DEAB1EC0-FEF4-8C2F-C97D-5F299CB41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175F5E-83D1-E56A-712B-902EBA6C3BE8}"/>
                </a:ext>
              </a:extLst>
            </p:cNvPr>
            <p:cNvSpPr/>
            <p:nvPr/>
          </p:nvSpPr>
          <p:spPr>
            <a:xfrm>
              <a:off x="-2951" y="-32684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546D89-9373-CEA2-CC2D-E498D40D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9866" y="6233219"/>
            <a:ext cx="2133600" cy="365125"/>
          </a:xfrm>
        </p:spPr>
        <p:txBody>
          <a:bodyPr/>
          <a:lstStyle/>
          <a:p>
            <a:fld id="{96538381-93E3-BB47-9751-DACDB8DC3AD3}" type="slidenum">
              <a:rPr lang="fr-FR" smtClean="0"/>
              <a:t>15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A1CD2B9-6BC3-0CD5-2FE9-6DC6677EEBE9}"/>
              </a:ext>
            </a:extLst>
          </p:cNvPr>
          <p:cNvSpPr txBox="1">
            <a:spLocks/>
          </p:cNvSpPr>
          <p:nvPr/>
        </p:nvSpPr>
        <p:spPr>
          <a:xfrm>
            <a:off x="2341866" y="873143"/>
            <a:ext cx="4429424" cy="153213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Merci de </a:t>
            </a:r>
          </a:p>
          <a:p>
            <a:r>
              <a:rPr lang="fr-FR" b="1" dirty="0">
                <a:solidFill>
                  <a:schemeClr val="bg1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votre attention !</a:t>
            </a: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5E3A9251-D31D-82E9-23FF-F28BF39BD684}"/>
              </a:ext>
            </a:extLst>
          </p:cNvPr>
          <p:cNvSpPr txBox="1">
            <a:spLocks/>
          </p:cNvSpPr>
          <p:nvPr/>
        </p:nvSpPr>
        <p:spPr>
          <a:xfrm>
            <a:off x="1710690" y="2384296"/>
            <a:ext cx="5825976" cy="46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r-FR" sz="2800" dirty="0">
                <a:solidFill>
                  <a:srgbClr val="CE007F"/>
                </a:solidFill>
                <a:latin typeface="Martel Sans Black" panose="00000A00000000000000" pitchFamily="2" charset="0"/>
                <a:cs typeface="Martel Sans Black" panose="00000A00000000000000" pitchFamily="2" charset="0"/>
              </a:rPr>
              <a:t>Et si on poursuivait autour d’un verre ?</a:t>
            </a:r>
          </a:p>
        </p:txBody>
      </p:sp>
      <p:pic>
        <p:nvPicPr>
          <p:cNvPr id="2052" name="Picture 4" descr="2mn pour comprendre L'ACTION DE TRINQUER du 04 Février 2020">
            <a:extLst>
              <a:ext uri="{FF2B5EF4-FFF2-40B4-BE49-F238E27FC236}">
                <a16:creationId xmlns:a16="http://schemas.microsoft.com/office/drawing/2014/main" id="{CEB1C066-C0F9-0615-690D-4BD99B5D9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359" y1="30139" x2="23359" y2="30139"/>
                        <a14:backgroundMark x1="29922" y1="30833" x2="29922" y2="30833"/>
                        <a14:backgroundMark x1="64531" y1="26111" x2="64531" y2="26111"/>
                        <a14:backgroundMark x1="48359" y1="56806" x2="48359" y2="56806"/>
                        <a14:backgroundMark x1="48359" y1="56111" x2="48359" y2="56111"/>
                        <a14:backgroundMark x1="49453" y1="35556" x2="49453" y2="35556"/>
                        <a14:backgroundMark x1="50625" y1="59306" x2="50625" y2="59306"/>
                        <a14:backgroundMark x1="45781" y1="47222" x2="45781" y2="47222"/>
                        <a14:backgroundMark x1="54063" y1="54167" x2="54063" y2="54167"/>
                        <a14:backgroundMark x1="59531" y1="74028" x2="59531" y2="74028"/>
                        <a14:backgroundMark x1="44766" y1="79722" x2="44766" y2="79722"/>
                        <a14:backgroundMark x1="36406" y1="69306" x2="36406" y2="6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0163">
            <a:off x="1884798" y="3035423"/>
            <a:ext cx="5343561" cy="30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594FAB8F-B3B4-80CE-60B1-92E93792456C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39" y="6029241"/>
            <a:ext cx="782070" cy="4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>
            <a:extLst>
              <a:ext uri="{FF2B5EF4-FFF2-40B4-BE49-F238E27FC236}">
                <a16:creationId xmlns:a16="http://schemas.microsoft.com/office/drawing/2014/main" id="{338B9FAE-1AC7-8298-C206-2A6FE889C9E2}"/>
              </a:ext>
            </a:extLst>
          </p:cNvPr>
          <p:cNvGrpSpPr/>
          <p:nvPr/>
        </p:nvGrpSpPr>
        <p:grpSpPr>
          <a:xfrm>
            <a:off x="-2948" y="-32686"/>
            <a:ext cx="9146948" cy="1564495"/>
            <a:chOff x="-2948" y="-32686"/>
            <a:chExt cx="9146948" cy="1564495"/>
          </a:xfrm>
        </p:grpSpPr>
        <p:pic>
          <p:nvPicPr>
            <p:cNvPr id="21" name="Pages.jpg" descr="/Volumes/GAIA_3To/APEL/MASQUES PPT/2018/Pages.jpg">
              <a:extLst>
                <a:ext uri="{FF2B5EF4-FFF2-40B4-BE49-F238E27FC236}">
                  <a16:creationId xmlns:a16="http://schemas.microsoft.com/office/drawing/2014/main" id="{C4E0F451-9317-5677-E981-F6D47E08C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DE434B-211A-584C-8173-A3DB31911F4B}"/>
                </a:ext>
              </a:extLst>
            </p:cNvPr>
            <p:cNvSpPr/>
            <p:nvPr/>
          </p:nvSpPr>
          <p:spPr>
            <a:xfrm>
              <a:off x="-2948" y="-32686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6" name="Espace réservé du numéro de diapositive 7"/>
          <p:cNvSpPr txBox="1">
            <a:spLocks/>
          </p:cNvSpPr>
          <p:nvPr/>
        </p:nvSpPr>
        <p:spPr>
          <a:xfrm>
            <a:off x="8405598" y="6356960"/>
            <a:ext cx="42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538381-93E3-BB47-9751-DACDB8DC3AD3}" type="slidenum">
              <a:rPr lang="fr-FR" sz="900" smtClean="0">
                <a:solidFill>
                  <a:schemeClr val="bg1"/>
                </a:solidFill>
              </a:rPr>
              <a:pPr algn="ctr"/>
              <a:t>1</a:t>
            </a:fld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08D242D-384D-9926-4F9D-1AFF73E1F1E6}"/>
              </a:ext>
            </a:extLst>
          </p:cNvPr>
          <p:cNvSpPr txBox="1">
            <a:spLocks/>
          </p:cNvSpPr>
          <p:nvPr/>
        </p:nvSpPr>
        <p:spPr>
          <a:xfrm>
            <a:off x="8113624" y="6460069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900" dirty="0">
              <a:solidFill>
                <a:srgbClr val="FFFFFF"/>
              </a:solidFill>
              <a:latin typeface="Martel Sans Black"/>
              <a:cs typeface="Martel Sans Black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2D5E7E9-8EBE-94FA-1029-EE86D9DBC4C8}"/>
              </a:ext>
            </a:extLst>
          </p:cNvPr>
          <p:cNvGrpSpPr/>
          <p:nvPr/>
        </p:nvGrpSpPr>
        <p:grpSpPr>
          <a:xfrm rot="20962995">
            <a:off x="6159494" y="5927733"/>
            <a:ext cx="628727" cy="535457"/>
            <a:chOff x="4831604" y="5549619"/>
            <a:chExt cx="1091123" cy="1003103"/>
          </a:xfrm>
        </p:grpSpPr>
        <p:pic>
          <p:nvPicPr>
            <p:cNvPr id="25" name="Graphique 24" descr="Vin avec un remplissage uni">
              <a:extLst>
                <a:ext uri="{FF2B5EF4-FFF2-40B4-BE49-F238E27FC236}">
                  <a16:creationId xmlns:a16="http://schemas.microsoft.com/office/drawing/2014/main" id="{CE8C1DA7-E13B-C9C5-3A99-D10BC0AA1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015477">
              <a:off x="4831604" y="5774617"/>
              <a:ext cx="778105" cy="778105"/>
            </a:xfrm>
            <a:prstGeom prst="rect">
              <a:avLst/>
            </a:prstGeom>
          </p:spPr>
        </p:pic>
        <p:pic>
          <p:nvPicPr>
            <p:cNvPr id="26" name="Graphique 25" descr="Vin avec un remplissage uni">
              <a:extLst>
                <a:ext uri="{FF2B5EF4-FFF2-40B4-BE49-F238E27FC236}">
                  <a16:creationId xmlns:a16="http://schemas.microsoft.com/office/drawing/2014/main" id="{CC456B2C-695F-D406-37AB-338063BC2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682538">
              <a:off x="5144622" y="5549619"/>
              <a:ext cx="778105" cy="778105"/>
            </a:xfrm>
            <a:prstGeom prst="rect">
              <a:avLst/>
            </a:prstGeom>
          </p:spPr>
        </p:pic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EBBB7EB7-987E-FA24-0466-DAA18916A848}"/>
              </a:ext>
            </a:extLst>
          </p:cNvPr>
          <p:cNvSpPr txBox="1"/>
          <p:nvPr/>
        </p:nvSpPr>
        <p:spPr>
          <a:xfrm rot="21406567">
            <a:off x="5735763" y="6058261"/>
            <a:ext cx="3427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C40B74"/>
                </a:solidFill>
              </a:rPr>
              <a:t>On échange en fin </a:t>
            </a:r>
          </a:p>
          <a:p>
            <a:pPr algn="ctr"/>
            <a:r>
              <a:rPr lang="fr-FR" sz="1400" b="1" i="1" dirty="0">
                <a:solidFill>
                  <a:srgbClr val="C40B74"/>
                </a:solidFill>
              </a:rPr>
              <a:t>      de soirée autour d’un verre !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729065-9266-BB82-23ED-B826937F9405}"/>
              </a:ext>
            </a:extLst>
          </p:cNvPr>
          <p:cNvSpPr/>
          <p:nvPr/>
        </p:nvSpPr>
        <p:spPr>
          <a:xfrm>
            <a:off x="345464" y="1054036"/>
            <a:ext cx="2872554" cy="687091"/>
          </a:xfrm>
          <a:prstGeom prst="roundRect">
            <a:avLst/>
          </a:prstGeom>
          <a:solidFill>
            <a:srgbClr val="CE0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Titre 36">
            <a:extLst>
              <a:ext uri="{FF2B5EF4-FFF2-40B4-BE49-F238E27FC236}">
                <a16:creationId xmlns:a16="http://schemas.microsoft.com/office/drawing/2014/main" id="{E094AED3-5710-154A-72A7-32C73CCCDD7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9743" y="1154368"/>
            <a:ext cx="3003996" cy="593626"/>
          </a:xfrm>
          <a:prstGeom prst="rect">
            <a:avLst/>
          </a:prstGeom>
        </p:spPr>
        <p:txBody>
          <a:bodyPr/>
          <a:lstStyle/>
          <a:p>
            <a:r>
              <a:rPr lang="fr-FR" sz="2400" b="1" dirty="0">
                <a:solidFill>
                  <a:schemeClr val="bg1"/>
                </a:solidFill>
                <a:latin typeface="Bahnschrift SemiBold" panose="020B0502040204020203" pitchFamily="34" charset="0"/>
                <a:cs typeface="Aparajita" panose="020B0502040204020203" pitchFamily="18" charset="0"/>
              </a:rPr>
              <a:t>Votre soirée :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84D78C-BBC2-01B3-E118-10B73D88845D}"/>
              </a:ext>
            </a:extLst>
          </p:cNvPr>
          <p:cNvGrpSpPr/>
          <p:nvPr/>
        </p:nvGrpSpPr>
        <p:grpSpPr>
          <a:xfrm>
            <a:off x="1022133" y="2239199"/>
            <a:ext cx="6886745" cy="3290101"/>
            <a:chOff x="1061602" y="1558182"/>
            <a:chExt cx="6886745" cy="3290101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E47F5C2-1AC3-F6FA-EC25-4030AE0EFA35}"/>
                </a:ext>
              </a:extLst>
            </p:cNvPr>
            <p:cNvSpPr txBox="1"/>
            <p:nvPr/>
          </p:nvSpPr>
          <p:spPr>
            <a:xfrm>
              <a:off x="3838439" y="3164288"/>
              <a:ext cx="1477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>
                  <a:solidFill>
                    <a:srgbClr val="CE007F"/>
                  </a:solidFill>
                </a:rPr>
                <a:t>Rapport d’activité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FAEC309-797F-B62C-6BCB-AA0A49C0EB12}"/>
                </a:ext>
              </a:extLst>
            </p:cNvPr>
            <p:cNvSpPr txBox="1"/>
            <p:nvPr/>
          </p:nvSpPr>
          <p:spPr>
            <a:xfrm>
              <a:off x="5055342" y="3573279"/>
              <a:ext cx="1452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>
                  <a:solidFill>
                    <a:srgbClr val="CE007F"/>
                  </a:solidFill>
                </a:rPr>
                <a:t>Rapport financier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EA9B28E-90F8-F63F-E39E-399A911CEC35}"/>
                </a:ext>
              </a:extLst>
            </p:cNvPr>
            <p:cNvSpPr txBox="1"/>
            <p:nvPr/>
          </p:nvSpPr>
          <p:spPr>
            <a:xfrm>
              <a:off x="4635507" y="4061317"/>
              <a:ext cx="17486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>
                  <a:solidFill>
                    <a:srgbClr val="CE007F"/>
                  </a:solidFill>
                </a:rPr>
                <a:t>Rapport d’orientation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D24CABF-6AB8-41FC-709B-89CD30903817}"/>
                </a:ext>
              </a:extLst>
            </p:cNvPr>
            <p:cNvSpPr txBox="1"/>
            <p:nvPr/>
          </p:nvSpPr>
          <p:spPr>
            <a:xfrm>
              <a:off x="4151775" y="4488470"/>
              <a:ext cx="3796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>
                  <a:solidFill>
                    <a:srgbClr val="CE007F"/>
                  </a:solidFill>
                </a:rPr>
                <a:t>Renouvellement du Conseil d’administration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9010A1C-12D8-B9C3-3F34-A2EB01C84F63}"/>
                </a:ext>
              </a:extLst>
            </p:cNvPr>
            <p:cNvSpPr txBox="1"/>
            <p:nvPr/>
          </p:nvSpPr>
          <p:spPr>
            <a:xfrm>
              <a:off x="1676400" y="2624044"/>
              <a:ext cx="16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40B74"/>
                  </a:solidFill>
                </a:rPr>
                <a:t>Notre</a:t>
              </a:r>
              <a:r>
                <a:rPr lang="fr-FR" sz="2400" b="1" dirty="0">
                  <a:solidFill>
                    <a:srgbClr val="C40B74"/>
                  </a:solidFill>
                </a:rPr>
                <a:t> </a:t>
              </a:r>
              <a:r>
                <a:rPr lang="fr-FR" sz="2000" b="1" dirty="0">
                  <a:solidFill>
                    <a:srgbClr val="C40B74"/>
                  </a:solidFill>
                </a:rPr>
                <a:t>Apel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EA8F806-B7C9-187D-FDB7-6577A2001F87}"/>
                </a:ext>
              </a:extLst>
            </p:cNvPr>
            <p:cNvSpPr txBox="1"/>
            <p:nvPr/>
          </p:nvSpPr>
          <p:spPr>
            <a:xfrm>
              <a:off x="1676400" y="1631441"/>
              <a:ext cx="35649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40B74"/>
                  </a:solidFill>
                </a:rPr>
                <a:t>L’Apel, un mouvement national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59F9CA4-9221-4BD5-D426-1FCE90D34D52}"/>
                </a:ext>
              </a:extLst>
            </p:cNvPr>
            <p:cNvSpPr txBox="1"/>
            <p:nvPr/>
          </p:nvSpPr>
          <p:spPr>
            <a:xfrm>
              <a:off x="2096658" y="3125490"/>
              <a:ext cx="1840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/>
                <a:t>Une Apel qui agit</a:t>
              </a:r>
            </a:p>
          </p:txBody>
        </p:sp>
        <p:pic>
          <p:nvPicPr>
            <p:cNvPr id="30" name="Graphique 29" descr="Utilisateurs avec un remplissage uni">
              <a:extLst>
                <a:ext uri="{FF2B5EF4-FFF2-40B4-BE49-F238E27FC236}">
                  <a16:creationId xmlns:a16="http://schemas.microsoft.com/office/drawing/2014/main" id="{1390234F-D133-6B7C-F522-6C4676521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92866" y="4400667"/>
              <a:ext cx="447616" cy="447616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7623FAE-A5A3-583E-1B87-2BA752BD1191}"/>
                </a:ext>
              </a:extLst>
            </p:cNvPr>
            <p:cNvSpPr txBox="1"/>
            <p:nvPr/>
          </p:nvSpPr>
          <p:spPr>
            <a:xfrm>
              <a:off x="2096658" y="3533620"/>
              <a:ext cx="3098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/>
                <a:t>Une Apel qui gère ses comptes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429EF6E-B456-407A-58BA-121564F0331E}"/>
                </a:ext>
              </a:extLst>
            </p:cNvPr>
            <p:cNvSpPr txBox="1"/>
            <p:nvPr/>
          </p:nvSpPr>
          <p:spPr>
            <a:xfrm>
              <a:off x="2081813" y="4022519"/>
              <a:ext cx="277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/>
                <a:t>Une Apel qui a des projets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C6163AD-A26D-70FB-92AA-41A6398922BE}"/>
                </a:ext>
              </a:extLst>
            </p:cNvPr>
            <p:cNvSpPr txBox="1"/>
            <p:nvPr/>
          </p:nvSpPr>
          <p:spPr>
            <a:xfrm>
              <a:off x="2073792" y="4448421"/>
              <a:ext cx="2226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/>
                <a:t>Une Apel, une équipe</a:t>
              </a:r>
            </a:p>
          </p:txBody>
        </p:sp>
        <p:pic>
          <p:nvPicPr>
            <p:cNvPr id="35" name="Graphique 34" descr="Lumières allumées avec un remplissage uni">
              <a:extLst>
                <a:ext uri="{FF2B5EF4-FFF2-40B4-BE49-F238E27FC236}">
                  <a16:creationId xmlns:a16="http://schemas.microsoft.com/office/drawing/2014/main" id="{8FA62101-FF49-A039-5543-F9CEF638E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27996" y="3958266"/>
              <a:ext cx="420507" cy="420507"/>
            </a:xfrm>
            <a:prstGeom prst="rect">
              <a:avLst/>
            </a:prstGeom>
          </p:spPr>
        </p:pic>
        <p:pic>
          <p:nvPicPr>
            <p:cNvPr id="37" name="Graphique 36" descr="Mathématiques avec un remplissage uni">
              <a:extLst>
                <a:ext uri="{FF2B5EF4-FFF2-40B4-BE49-F238E27FC236}">
                  <a16:creationId xmlns:a16="http://schemas.microsoft.com/office/drawing/2014/main" id="{2B93E91B-07C5-934B-B09E-B1D62DDFC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48393" y="3517085"/>
              <a:ext cx="400110" cy="400110"/>
            </a:xfrm>
            <a:prstGeom prst="rect">
              <a:avLst/>
            </a:prstGeom>
          </p:spPr>
        </p:pic>
        <p:pic>
          <p:nvPicPr>
            <p:cNvPr id="39" name="Graphique 38" descr="Pas de danse avec un remplissage uni">
              <a:extLst>
                <a:ext uri="{FF2B5EF4-FFF2-40B4-BE49-F238E27FC236}">
                  <a16:creationId xmlns:a16="http://schemas.microsoft.com/office/drawing/2014/main" id="{8E342D0C-AF9F-E6BC-FDF3-B987A461D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748393" y="3082731"/>
              <a:ext cx="369332" cy="369332"/>
            </a:xfrm>
            <a:prstGeom prst="rect">
              <a:avLst/>
            </a:prstGeom>
          </p:spPr>
        </p:pic>
        <p:pic>
          <p:nvPicPr>
            <p:cNvPr id="4" name="Graphique 3" descr="Jouer avec un remplissage uni">
              <a:extLst>
                <a:ext uri="{FF2B5EF4-FFF2-40B4-BE49-F238E27FC236}">
                  <a16:creationId xmlns:a16="http://schemas.microsoft.com/office/drawing/2014/main" id="{4D8A1A71-3ABC-1433-9E1C-5A94D858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64974" y="2599981"/>
              <a:ext cx="548272" cy="548272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2E6BF8D-CC49-CD88-8B4D-B2F614E8D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67252" y="2083432"/>
              <a:ext cx="551644" cy="540612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5A0B6F6-0721-F2BA-31B8-6771F5760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61602" y="1558182"/>
              <a:ext cx="551644" cy="540612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88F5698-73B4-738D-CDFA-CC93AC8DBC4B}"/>
                </a:ext>
              </a:extLst>
            </p:cNvPr>
            <p:cNvSpPr txBox="1"/>
            <p:nvPr/>
          </p:nvSpPr>
          <p:spPr>
            <a:xfrm>
              <a:off x="1676400" y="2146137"/>
              <a:ext cx="4456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C40B74"/>
                  </a:solidFill>
                </a:rPr>
                <a:t>L’Apel d’Ille et Vilaine nous accompagne</a:t>
              </a:r>
            </a:p>
          </p:txBody>
        </p:sp>
      </p:grpSp>
      <p:pic>
        <p:nvPicPr>
          <p:cNvPr id="23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63C1BA32-E260-9C38-81D3-A0C3EFE8F1A7}"/>
              </a:ext>
            </a:extLst>
          </p:cNvPr>
          <p:cNvPicPr>
            <a:picLocks noChangeAspect="1"/>
          </p:cNvPicPr>
          <p:nvPr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05" y="283950"/>
            <a:ext cx="1232758" cy="77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8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ges.jpg" descr="/Volumes/GAIA_3To/APEL/MASQUES PPT/2018/Pages.jpg">
            <a:extLst>
              <a:ext uri="{FF2B5EF4-FFF2-40B4-BE49-F238E27FC236}">
                <a16:creationId xmlns:a16="http://schemas.microsoft.com/office/drawing/2014/main" id="{CC3D6EBC-76F2-B093-B054-D32CBA7D8A7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16"/>
          <a:stretch>
            <a:fillRect/>
          </a:stretch>
        </p:blipFill>
        <p:spPr>
          <a:xfrm rot="5400000">
            <a:off x="-2652326" y="2652325"/>
            <a:ext cx="6858003" cy="15533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DA8316-7079-9422-83B4-96BA4F2EB4AD}"/>
              </a:ext>
            </a:extLst>
          </p:cNvPr>
          <p:cNvSpPr/>
          <p:nvPr/>
        </p:nvSpPr>
        <p:spPr>
          <a:xfrm rot="5400000">
            <a:off x="-2657897" y="2646754"/>
            <a:ext cx="6858003" cy="1564495"/>
          </a:xfrm>
          <a:prstGeom prst="rect">
            <a:avLst/>
          </a:prstGeom>
          <a:solidFill>
            <a:srgbClr val="20A69E">
              <a:alpha val="8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AE09C-C5B3-F910-7271-4FC1239C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441642A-6A58-0B73-B1D0-AB8B7B312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404" y="1710150"/>
            <a:ext cx="4129577" cy="19546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CA189A4-15D6-C8CC-5621-899D6EB9BE49}"/>
              </a:ext>
            </a:extLst>
          </p:cNvPr>
          <p:cNvSpPr txBox="1"/>
          <p:nvPr/>
        </p:nvSpPr>
        <p:spPr>
          <a:xfrm>
            <a:off x="2571283" y="136525"/>
            <a:ext cx="693610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40B74"/>
                </a:solidFill>
              </a:rPr>
              <a:t>L’Apel, un </a:t>
            </a:r>
            <a:r>
              <a:rPr lang="fr-FR" sz="2800" b="1" dirty="0">
                <a:solidFill>
                  <a:srgbClr val="25D9CF"/>
                </a:solidFill>
                <a:latin typeface="Arial Black" panose="020B0A04020102020204" pitchFamily="34" charset="0"/>
              </a:rPr>
              <a:t>mouvement</a:t>
            </a:r>
            <a:r>
              <a:rPr lang="fr-FR" sz="2800" b="1" dirty="0">
                <a:solidFill>
                  <a:srgbClr val="C40B74"/>
                </a:solidFill>
              </a:rPr>
              <a:t> national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A5D000-515F-6353-9F02-E84760896A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350611" y="3731092"/>
            <a:ext cx="1851300" cy="1851300"/>
          </a:xfrm>
          <a:prstGeom prst="rect">
            <a:avLst/>
          </a:prstGeom>
        </p:spPr>
      </p:pic>
      <p:pic>
        <p:nvPicPr>
          <p:cNvPr id="13" name="Image 12" descr="Une image contenant texte, personne, Visage humain, habits&#10;&#10;Le contenu généré par l’IA peut être incorrect.">
            <a:extLst>
              <a:ext uri="{FF2B5EF4-FFF2-40B4-BE49-F238E27FC236}">
                <a16:creationId xmlns:a16="http://schemas.microsoft.com/office/drawing/2014/main" id="{945D0087-FE67-A1FF-B4DE-63287A4A3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42" y="1710138"/>
            <a:ext cx="2969519" cy="4156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DDE8B7D4-92EB-FBC0-E567-765BB5ACF9AE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6" y="361455"/>
            <a:ext cx="1232758" cy="77008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9891E9-F740-06C5-2E22-6324DC95A992}"/>
              </a:ext>
            </a:extLst>
          </p:cNvPr>
          <p:cNvSpPr txBox="1"/>
          <p:nvPr/>
        </p:nvSpPr>
        <p:spPr>
          <a:xfrm>
            <a:off x="4182233" y="5582392"/>
            <a:ext cx="4741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CE007F"/>
                </a:solidFill>
              </a:rPr>
              <a:t>Flashez ce QR code pour télécharger le projet du mouvement</a:t>
            </a:r>
          </a:p>
        </p:txBody>
      </p:sp>
    </p:spTree>
    <p:extLst>
      <p:ext uri="{BB962C8B-B14F-4D97-AF65-F5344CB8AC3E}">
        <p14:creationId xmlns:p14="http://schemas.microsoft.com/office/powerpoint/2010/main" val="410726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71FB757F-E07B-C57F-897E-32590B332C37}"/>
              </a:ext>
            </a:extLst>
          </p:cNvPr>
          <p:cNvGrpSpPr/>
          <p:nvPr/>
        </p:nvGrpSpPr>
        <p:grpSpPr>
          <a:xfrm rot="5400000">
            <a:off x="4694842" y="2420304"/>
            <a:ext cx="6858002" cy="2012974"/>
            <a:chOff x="-2948" y="-32686"/>
            <a:chExt cx="9146948" cy="1564495"/>
          </a:xfrm>
        </p:grpSpPr>
        <p:pic>
          <p:nvPicPr>
            <p:cNvPr id="20" name="Pages.jpg" descr="/Volumes/GAIA_3To/APEL/MASQUES PPT/2018/Pages.jpg">
              <a:extLst>
                <a:ext uri="{FF2B5EF4-FFF2-40B4-BE49-F238E27FC236}">
                  <a16:creationId xmlns:a16="http://schemas.microsoft.com/office/drawing/2014/main" id="{F9A6F92C-407F-9B25-B3AC-4D829016E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05E62A-7B34-143B-EAD9-7E0D9BACBCA0}"/>
                </a:ext>
              </a:extLst>
            </p:cNvPr>
            <p:cNvSpPr/>
            <p:nvPr/>
          </p:nvSpPr>
          <p:spPr>
            <a:xfrm>
              <a:off x="-2948" y="-32686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3</a:t>
            </a:fld>
            <a:endParaRPr lang="fr-FR" sz="900" dirty="0"/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3544114" y="6618043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5" name="Espace réservé du numéro de diapositive 7">
            <a:extLst>
              <a:ext uri="{FF2B5EF4-FFF2-40B4-BE49-F238E27FC236}">
                <a16:creationId xmlns:a16="http://schemas.microsoft.com/office/drawing/2014/main" id="{7B7A6A42-E804-3DAC-1CD9-36CEBA1A9A81}"/>
              </a:ext>
            </a:extLst>
          </p:cNvPr>
          <p:cNvSpPr txBox="1">
            <a:spLocks/>
          </p:cNvSpPr>
          <p:nvPr/>
        </p:nvSpPr>
        <p:spPr>
          <a:xfrm>
            <a:off x="8355348" y="7043222"/>
            <a:ext cx="41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538381-93E3-BB47-9751-DACDB8DC3AD3}" type="slidenum">
              <a:rPr lang="fr-FR" sz="900" smtClean="0"/>
              <a:pPr algn="ctr"/>
              <a:t>3</a:t>
            </a:fld>
            <a:endParaRPr lang="fr-FR" sz="900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C4C4DEF-1BE4-E3FE-4070-ED425ADBFDBA}"/>
              </a:ext>
            </a:extLst>
          </p:cNvPr>
          <p:cNvSpPr txBox="1">
            <a:spLocks/>
          </p:cNvSpPr>
          <p:nvPr/>
        </p:nvSpPr>
        <p:spPr>
          <a:xfrm>
            <a:off x="8260556" y="7408347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900" dirty="0">
              <a:solidFill>
                <a:srgbClr val="FFFFFF"/>
              </a:solidFill>
              <a:latin typeface="Martel Sans Black"/>
              <a:cs typeface="Martel Sans Black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C717BCC-5165-4ABE-03D2-65A2FF076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548" y="4144480"/>
            <a:ext cx="1546048" cy="2163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EFA0ABA-9624-5B2F-B0EE-7882F62CD592}"/>
              </a:ext>
            </a:extLst>
          </p:cNvPr>
          <p:cNvSpPr txBox="1"/>
          <p:nvPr/>
        </p:nvSpPr>
        <p:spPr>
          <a:xfrm>
            <a:off x="795539" y="494561"/>
            <a:ext cx="606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40B74"/>
                </a:solidFill>
              </a:rPr>
              <a:t>L’Apel, un </a:t>
            </a:r>
            <a:r>
              <a:rPr lang="fr-FR" sz="2800" b="1" dirty="0">
                <a:solidFill>
                  <a:srgbClr val="25D9CF"/>
                </a:solidFill>
                <a:latin typeface="Arial Black" panose="020B0A04020102020204" pitchFamily="34" charset="0"/>
              </a:rPr>
              <a:t>mouvement</a:t>
            </a:r>
            <a:r>
              <a:rPr lang="fr-FR" sz="2800" b="1" dirty="0">
                <a:solidFill>
                  <a:srgbClr val="C40B74"/>
                </a:solidFill>
              </a:rPr>
              <a:t> national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F92321-698B-B8D9-A85C-B0866F0AF563}"/>
              </a:ext>
            </a:extLst>
          </p:cNvPr>
          <p:cNvSpPr txBox="1"/>
          <p:nvPr/>
        </p:nvSpPr>
        <p:spPr>
          <a:xfrm rot="21149544">
            <a:off x="150420" y="1290915"/>
            <a:ext cx="2684882" cy="762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25D9CF"/>
                </a:solidFill>
              </a:rPr>
              <a:t>Apel d’Ille et Vilaine</a:t>
            </a:r>
          </a:p>
          <a:p>
            <a:r>
              <a:rPr lang="fr-FR" sz="1400" b="1" i="1" dirty="0">
                <a:solidFill>
                  <a:srgbClr val="25D9CF"/>
                </a:solidFill>
              </a:rPr>
              <a:t>Apel de Bretagne</a:t>
            </a:r>
          </a:p>
          <a:p>
            <a:r>
              <a:rPr lang="fr-FR" sz="1400" b="1" i="1" dirty="0">
                <a:solidFill>
                  <a:srgbClr val="25D9CF"/>
                </a:solidFill>
              </a:rPr>
              <a:t>Apel Nationale</a:t>
            </a:r>
          </a:p>
        </p:txBody>
      </p:sp>
      <p:pic>
        <p:nvPicPr>
          <p:cNvPr id="13" name="Graphique 12" descr="Flèche : incurvée dans le sens des aiguilles d’une montre contour">
            <a:extLst>
              <a:ext uri="{FF2B5EF4-FFF2-40B4-BE49-F238E27FC236}">
                <a16:creationId xmlns:a16="http://schemas.microsoft.com/office/drawing/2014/main" id="{4F5CFFD4-0B46-13E7-5DC8-0CEFC8F75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112516">
            <a:off x="702564" y="1942559"/>
            <a:ext cx="590818" cy="59599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D0F99CD-FABB-0341-3E3A-539B83159FFD}"/>
              </a:ext>
            </a:extLst>
          </p:cNvPr>
          <p:cNvSpPr txBox="1"/>
          <p:nvPr/>
        </p:nvSpPr>
        <p:spPr>
          <a:xfrm rot="185039">
            <a:off x="6096991" y="2489904"/>
            <a:ext cx="3033819" cy="57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CE007F"/>
                </a:solidFill>
              </a:rPr>
              <a:t>O</a:t>
            </a:r>
            <a:r>
              <a:rPr lang="fr-FR" sz="1400" b="1" i="1" dirty="0">
                <a:solidFill>
                  <a:srgbClr val="CE007F"/>
                </a:solidFill>
              </a:rPr>
              <a:t>ui, oui c’est écrit dans le statut de l’enseignement catholique</a:t>
            </a:r>
          </a:p>
        </p:txBody>
      </p:sp>
      <p:pic>
        <p:nvPicPr>
          <p:cNvPr id="23" name="Graphique 22" descr="Flèche : incurvée dans le sens des aiguilles d’une montre contour">
            <a:extLst>
              <a:ext uri="{FF2B5EF4-FFF2-40B4-BE49-F238E27FC236}">
                <a16:creationId xmlns:a16="http://schemas.microsoft.com/office/drawing/2014/main" id="{63DA0E05-B14B-0BB0-5131-7AD69BE64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144692" flipH="1">
            <a:off x="5620013" y="2729852"/>
            <a:ext cx="766104" cy="7728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BB817C6-5117-0684-411C-209BCA021AC5}"/>
              </a:ext>
            </a:extLst>
          </p:cNvPr>
          <p:cNvSpPr txBox="1"/>
          <p:nvPr/>
        </p:nvSpPr>
        <p:spPr>
          <a:xfrm>
            <a:off x="1277860" y="2112288"/>
            <a:ext cx="5730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dirty="0"/>
              <a:t>Un </a:t>
            </a:r>
            <a:r>
              <a:rPr lang="fr-FR" altLang="fr-FR" sz="2400" b="1" dirty="0">
                <a:solidFill>
                  <a:srgbClr val="CE007F"/>
                </a:solidFill>
              </a:rPr>
              <a:t>mouvement</a:t>
            </a:r>
            <a:r>
              <a:rPr lang="fr-FR" altLang="fr-FR" sz="2400" dirty="0"/>
              <a:t>, un réseau </a:t>
            </a:r>
            <a:r>
              <a:rPr lang="fr-FR" altLang="fr-FR" sz="2400" b="1" dirty="0">
                <a:solidFill>
                  <a:srgbClr val="CE007F"/>
                </a:solidFill>
              </a:rPr>
              <a:t>structuré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40EF07-E989-F69D-8FF2-C765011A4CD0}"/>
              </a:ext>
            </a:extLst>
          </p:cNvPr>
          <p:cNvSpPr txBox="1"/>
          <p:nvPr/>
        </p:nvSpPr>
        <p:spPr>
          <a:xfrm>
            <a:off x="1660357" y="2861104"/>
            <a:ext cx="5258930" cy="47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FR" altLang="fr-FR" sz="2400" dirty="0">
                <a:sym typeface="Wingdings" panose="05000000000000000000" pitchFamily="2" charset="2"/>
              </a:rPr>
              <a:t>Seule</a:t>
            </a:r>
            <a:r>
              <a:rPr lang="fr-FR" altLang="fr-FR" sz="2400" dirty="0"/>
              <a:t> association de parents…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E297CD-ECC7-66F5-1490-D208D339BB41}"/>
              </a:ext>
            </a:extLst>
          </p:cNvPr>
          <p:cNvSpPr txBox="1"/>
          <p:nvPr/>
        </p:nvSpPr>
        <p:spPr>
          <a:xfrm>
            <a:off x="909199" y="3615985"/>
            <a:ext cx="554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FR" altLang="fr-FR" sz="2400" dirty="0"/>
              <a:t>Un service </a:t>
            </a:r>
            <a:r>
              <a:rPr lang="fr-FR" altLang="fr-FR" sz="2400" dirty="0">
                <a:solidFill>
                  <a:srgbClr val="CE007F"/>
                </a:solidFill>
              </a:rPr>
              <a:t>aux familles </a:t>
            </a:r>
            <a:r>
              <a:rPr lang="fr-FR" altLang="fr-FR" sz="2400" dirty="0"/>
              <a:t>et aux </a:t>
            </a:r>
            <a:r>
              <a:rPr lang="fr-FR" altLang="fr-FR" sz="2400" dirty="0">
                <a:solidFill>
                  <a:srgbClr val="CE007F"/>
                </a:solidFill>
              </a:rPr>
              <a:t>équipes Apel 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936B471-E2D1-29E0-E0E8-7F94D83B78AD}"/>
              </a:ext>
            </a:extLst>
          </p:cNvPr>
          <p:cNvGrpSpPr/>
          <p:nvPr/>
        </p:nvGrpSpPr>
        <p:grpSpPr>
          <a:xfrm>
            <a:off x="1171153" y="4379804"/>
            <a:ext cx="4745922" cy="757323"/>
            <a:chOff x="1243216" y="4786103"/>
            <a:chExt cx="4745922" cy="757323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1E303E9C-4B5E-C37E-38B6-BBEDFAE06ACC}"/>
                </a:ext>
              </a:extLst>
            </p:cNvPr>
            <p:cNvSpPr/>
            <p:nvPr/>
          </p:nvSpPr>
          <p:spPr>
            <a:xfrm>
              <a:off x="1395897" y="4786103"/>
              <a:ext cx="4475299" cy="757323"/>
            </a:xfrm>
            <a:prstGeom prst="roundRect">
              <a:avLst/>
            </a:prstGeom>
            <a:solidFill>
              <a:srgbClr val="1DB3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AE8EEEE-B615-E4F2-5FFB-9552A78BE31F}"/>
                </a:ext>
              </a:extLst>
            </p:cNvPr>
            <p:cNvSpPr txBox="1"/>
            <p:nvPr/>
          </p:nvSpPr>
          <p:spPr>
            <a:xfrm>
              <a:off x="1243216" y="4964710"/>
              <a:ext cx="4745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1200"/>
                </a:spcAft>
              </a:pPr>
              <a:r>
                <a:rPr lang="fr-FR" altLang="fr-FR" sz="2000" b="1" dirty="0">
                  <a:solidFill>
                    <a:srgbClr val="CE007F"/>
                  </a:solidFill>
                </a:rPr>
                <a:t>1 000 000 </a:t>
              </a:r>
              <a:r>
                <a:rPr lang="fr-FR" altLang="fr-FR" sz="2000" dirty="0"/>
                <a:t>de familles adhérentes</a:t>
              </a:r>
            </a:p>
          </p:txBody>
        </p:sp>
      </p:grpSp>
      <p:pic>
        <p:nvPicPr>
          <p:cNvPr id="24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6E84D624-1F41-E3C1-7441-042CFDC4DDC1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31" y="357242"/>
            <a:ext cx="1232758" cy="770086"/>
          </a:xfrm>
          <a:prstGeom prst="rect">
            <a:avLst/>
          </a:prstGeom>
        </p:spPr>
      </p:pic>
      <p:pic>
        <p:nvPicPr>
          <p:cNvPr id="3074" name="Picture 2" descr="Faire une newsletter c'est bien... Qu'elle soit lue, c'est mieux ! - CFPJ">
            <a:extLst>
              <a:ext uri="{FF2B5EF4-FFF2-40B4-BE49-F238E27FC236}">
                <a16:creationId xmlns:a16="http://schemas.microsoft.com/office/drawing/2014/main" id="{C9F40228-35B6-F86F-B18D-25CF7643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6" b="90929" l="5625" r="93438">
                        <a14:foregroundMark x1="40781" y1="37832" x2="40781" y2="37832"/>
                        <a14:foregroundMark x1="38906" y1="31637" x2="38906" y2="31637"/>
                        <a14:foregroundMark x1="41094" y1="21239" x2="41094" y2="21239"/>
                        <a14:foregroundMark x1="79844" y1="38274" x2="79844" y2="38274"/>
                        <a14:foregroundMark x1="68594" y1="30310" x2="68594" y2="30310"/>
                        <a14:foregroundMark x1="65156" y1="29204" x2="65156" y2="29204"/>
                        <a14:foregroundMark x1="65313" y1="34956" x2="65313" y2="34956"/>
                        <a14:foregroundMark x1="61406" y1="41814" x2="61406" y2="41814"/>
                        <a14:foregroundMark x1="43594" y1="43142" x2="43594" y2="43142"/>
                        <a14:foregroundMark x1="15625" y1="40044" x2="24844" y2="31637"/>
                        <a14:foregroundMark x1="24844" y1="31637" x2="28125" y2="52434"/>
                        <a14:foregroundMark x1="28125" y1="52434" x2="41094" y2="38717"/>
                        <a14:foregroundMark x1="41094" y1="38717" x2="50156" y2="47566"/>
                        <a14:foregroundMark x1="50156" y1="47566" x2="62344" y2="53319"/>
                        <a14:foregroundMark x1="62344" y1="53319" x2="72813" y2="41593"/>
                        <a14:foregroundMark x1="72813" y1="41593" x2="80781" y2="72566"/>
                        <a14:foregroundMark x1="80781" y1="72566" x2="92031" y2="63274"/>
                        <a14:foregroundMark x1="92031" y1="63274" x2="93438" y2="69248"/>
                        <a14:foregroundMark x1="5625" y1="66814" x2="5625" y2="66814"/>
                        <a14:foregroundMark x1="41875" y1="17920" x2="41875" y2="17920"/>
                        <a14:foregroundMark x1="31719" y1="26770" x2="40313" y2="18142"/>
                        <a14:foregroundMark x1="40313" y1="18142" x2="57188" y2="17035"/>
                        <a14:foregroundMark x1="57188" y1="17035" x2="69375" y2="32743"/>
                        <a14:foregroundMark x1="69375" y1="32743" x2="61875" y2="40487"/>
                        <a14:foregroundMark x1="61875" y1="40487" x2="35469" y2="40708"/>
                        <a14:foregroundMark x1="35469" y1="40708" x2="57813" y2="42035"/>
                        <a14:foregroundMark x1="57813" y1="42035" x2="48125" y2="42257"/>
                        <a14:foregroundMark x1="48125" y1="42257" x2="55781" y2="51106"/>
                        <a14:foregroundMark x1="55781" y1="51106" x2="53438" y2="59956"/>
                        <a14:foregroundMark x1="52031" y1="63717" x2="30156" y2="52876"/>
                        <a14:foregroundMark x1="30156" y1="52876" x2="42031" y2="59292"/>
                        <a14:foregroundMark x1="42031" y1="59292" x2="48281" y2="48894"/>
                        <a14:foregroundMark x1="48281" y1="48894" x2="45156" y2="38274"/>
                        <a14:foregroundMark x1="45156" y1="38274" x2="57344" y2="47124"/>
                        <a14:foregroundMark x1="57344" y1="47124" x2="76250" y2="40265"/>
                        <a14:foregroundMark x1="66563" y1="30752" x2="55625" y2="34071"/>
                        <a14:foregroundMark x1="55625" y1="34071" x2="46250" y2="31637"/>
                        <a14:foregroundMark x1="46250" y1="31637" x2="38438" y2="38496"/>
                        <a14:foregroundMark x1="38438" y1="38496" x2="39688" y2="41150"/>
                        <a14:foregroundMark x1="52344" y1="24558" x2="39375" y2="28097"/>
                        <a14:foregroundMark x1="39375" y1="28097" x2="67344" y2="28540"/>
                        <a14:foregroundMark x1="67344" y1="28540" x2="26875" y2="30088"/>
                        <a14:foregroundMark x1="26875" y1="30088" x2="19531" y2="36062"/>
                        <a14:foregroundMark x1="19531" y1="36062" x2="19844" y2="36504"/>
                        <a14:foregroundMark x1="18906" y1="27876" x2="18906" y2="27876"/>
                        <a14:foregroundMark x1="80938" y1="90929" x2="18125" y2="90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559">
            <a:off x="7878808" y="3671817"/>
            <a:ext cx="905463" cy="6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0007C0B9-7695-B2B3-2989-8BA741F293B7}"/>
              </a:ext>
            </a:extLst>
          </p:cNvPr>
          <p:cNvGrpSpPr/>
          <p:nvPr/>
        </p:nvGrpSpPr>
        <p:grpSpPr>
          <a:xfrm>
            <a:off x="2948" y="1561543"/>
            <a:ext cx="6834270" cy="2137642"/>
            <a:chOff x="-2948" y="-32686"/>
            <a:chExt cx="9146948" cy="1564495"/>
          </a:xfrm>
        </p:grpSpPr>
        <p:pic>
          <p:nvPicPr>
            <p:cNvPr id="10" name="Pages.jpg" descr="/Volumes/GAIA_3To/APEL/MASQUES PPT/2018/Pages.jpg">
              <a:extLst>
                <a:ext uri="{FF2B5EF4-FFF2-40B4-BE49-F238E27FC236}">
                  <a16:creationId xmlns:a16="http://schemas.microsoft.com/office/drawing/2014/main" id="{6A8766A5-9250-D7B7-5900-D81274D90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8D63A0-F14E-6BBE-92D0-F6CD7A84A1B2}"/>
                </a:ext>
              </a:extLst>
            </p:cNvPr>
            <p:cNvSpPr/>
            <p:nvPr/>
          </p:nvSpPr>
          <p:spPr>
            <a:xfrm>
              <a:off x="-2948" y="-32686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A271A9-E339-B6BE-4DEE-5EE6FDDE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322FE40F-96D4-804C-72AB-3299EE23B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578" y="1745732"/>
            <a:ext cx="707128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+mj-lt"/>
              </a:rPr>
              <a:t>Une histoire de </a:t>
            </a:r>
            <a:r>
              <a:rPr lang="fr-FR" altLang="fr-FR" b="1" i="1" dirty="0">
                <a:solidFill>
                  <a:schemeClr val="tx1"/>
                </a:solidFill>
                <a:latin typeface="+mj-lt"/>
              </a:rPr>
              <a:t>+ de 90 ans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altLang="fr-FR" b="1" dirty="0">
                <a:solidFill>
                  <a:schemeClr val="tx1"/>
                </a:solidFill>
                <a:latin typeface="+mj-lt"/>
              </a:rPr>
              <a:t>1984 – 2025 </a:t>
            </a:r>
            <a:r>
              <a:rPr lang="fr-FR" altLang="fr-FR" dirty="0">
                <a:solidFill>
                  <a:schemeClr val="tx1"/>
                </a:solidFill>
                <a:latin typeface="+mj-lt"/>
              </a:rPr>
              <a:t>! </a:t>
            </a:r>
            <a:r>
              <a:rPr lang="fr-FR" altLang="fr-FR" i="1" dirty="0">
                <a:solidFill>
                  <a:schemeClr val="tx1"/>
                </a:solidFill>
                <a:latin typeface="+mj-lt"/>
              </a:rPr>
              <a:t>41 ans déjà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+mj-lt"/>
              </a:rPr>
              <a:t> Mobilisation nationale des parents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+mj-lt"/>
              </a:rPr>
              <a:t>pour défendre la liberté de choix de l’école</a:t>
            </a: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84923658-6CBC-1DDA-9F4D-7EEBD6D31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81" y="3880305"/>
            <a:ext cx="5123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800" b="1" i="1" dirty="0">
                <a:solidFill>
                  <a:srgbClr val="C40B74"/>
                </a:solidFill>
              </a:rPr>
              <a:t>Découvrons l’histoire de l’Apel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B4C846-B258-6E7E-4C0E-51FCE18A6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6" b="91038" l="5516" r="90408">
                        <a14:foregroundMark x1="6715" y1="33962" x2="6715" y2="33962"/>
                        <a14:foregroundMark x1="5516" y1="51179" x2="5516" y2="51179"/>
                        <a14:foregroundMark x1="46043" y1="91038" x2="46043" y2="91038"/>
                        <a14:foregroundMark x1="90408" y1="52358" x2="90408" y2="52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1456" y="1018161"/>
            <a:ext cx="1558808" cy="1584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ED84E93C-8B4E-BB9A-F19E-D7D75AAC2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9392" y="4618736"/>
            <a:ext cx="2634626" cy="1818481"/>
          </a:xfrm>
          <a:prstGeom prst="rect">
            <a:avLst/>
          </a:prstGeom>
        </p:spPr>
      </p:pic>
      <p:pic>
        <p:nvPicPr>
          <p:cNvPr id="13" name="Graphique 12" descr="Curseur contour">
            <a:extLst>
              <a:ext uri="{FF2B5EF4-FFF2-40B4-BE49-F238E27FC236}">
                <a16:creationId xmlns:a16="http://schemas.microsoft.com/office/drawing/2014/main" id="{8DD9AF41-76DB-26AC-7192-275F38E024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782700">
            <a:off x="8079428" y="6185599"/>
            <a:ext cx="341500" cy="341500"/>
          </a:xfrm>
          <a:prstGeom prst="rect">
            <a:avLst/>
          </a:prstGeom>
        </p:spPr>
      </p:pic>
      <p:pic>
        <p:nvPicPr>
          <p:cNvPr id="15" name="Graphique 14" descr="Caméra vidéo avec un remplissage uni">
            <a:extLst>
              <a:ext uri="{FF2B5EF4-FFF2-40B4-BE49-F238E27FC236}">
                <a16:creationId xmlns:a16="http://schemas.microsoft.com/office/drawing/2014/main" id="{89EE003F-8BF1-D78D-CA81-7C93A7C456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84691">
            <a:off x="5233334" y="4365454"/>
            <a:ext cx="554361" cy="55436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26AC5AC-A836-02EC-B367-A20309897541}"/>
              </a:ext>
            </a:extLst>
          </p:cNvPr>
          <p:cNvSpPr txBox="1"/>
          <p:nvPr/>
        </p:nvSpPr>
        <p:spPr>
          <a:xfrm>
            <a:off x="846426" y="665456"/>
            <a:ext cx="606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40B74"/>
                </a:solidFill>
              </a:rPr>
              <a:t>L’Apel, un </a:t>
            </a:r>
            <a:r>
              <a:rPr lang="fr-FR" sz="2800" b="1" dirty="0">
                <a:solidFill>
                  <a:srgbClr val="25D9CF"/>
                </a:solidFill>
                <a:latin typeface="Arial Black" panose="020B0A04020102020204" pitchFamily="34" charset="0"/>
              </a:rPr>
              <a:t>mouvement</a:t>
            </a:r>
            <a:r>
              <a:rPr lang="fr-FR" sz="2800" b="1" dirty="0">
                <a:solidFill>
                  <a:srgbClr val="C40B74"/>
                </a:solidFill>
              </a:rPr>
              <a:t> national</a:t>
            </a:r>
          </a:p>
        </p:txBody>
      </p:sp>
      <p:pic>
        <p:nvPicPr>
          <p:cNvPr id="14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B19AC30B-5791-F5FC-DFA2-C9AA773314CF}"/>
              </a:ext>
            </a:extLst>
          </p:cNvPr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6" y="1661544"/>
            <a:ext cx="705739" cy="4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9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5F8B03C0-C545-4CCE-86A1-CBFE24DC284D}"/>
              </a:ext>
            </a:extLst>
          </p:cNvPr>
          <p:cNvGrpSpPr/>
          <p:nvPr/>
        </p:nvGrpSpPr>
        <p:grpSpPr>
          <a:xfrm rot="5400000">
            <a:off x="-2502885" y="2422514"/>
            <a:ext cx="6858002" cy="2012974"/>
            <a:chOff x="-2948" y="-32686"/>
            <a:chExt cx="9146948" cy="1564495"/>
          </a:xfrm>
        </p:grpSpPr>
        <p:pic>
          <p:nvPicPr>
            <p:cNvPr id="26" name="Pages.jpg" descr="/Volumes/GAIA_3To/APEL/MASQUES PPT/2018/Pages.jpg">
              <a:extLst>
                <a:ext uri="{FF2B5EF4-FFF2-40B4-BE49-F238E27FC236}">
                  <a16:creationId xmlns:a16="http://schemas.microsoft.com/office/drawing/2014/main" id="{AE985414-6105-9D68-0FB7-80673D771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613D4E-9C78-3F98-B290-B249C432F5BA}"/>
                </a:ext>
              </a:extLst>
            </p:cNvPr>
            <p:cNvSpPr/>
            <p:nvPr/>
          </p:nvSpPr>
          <p:spPr>
            <a:xfrm>
              <a:off x="-2948" y="-32686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FD58D961-0E52-B3CB-6479-28E4941B9F34}"/>
              </a:ext>
            </a:extLst>
          </p:cNvPr>
          <p:cNvSpPr/>
          <p:nvPr/>
        </p:nvSpPr>
        <p:spPr>
          <a:xfrm>
            <a:off x="72347" y="3143298"/>
            <a:ext cx="1707539" cy="374579"/>
          </a:xfrm>
          <a:prstGeom prst="roundRect">
            <a:avLst/>
          </a:prstGeom>
          <a:solidFill>
            <a:srgbClr val="25D9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2659063-D528-D94F-1354-C0FDD13F7B0D}"/>
              </a:ext>
            </a:extLst>
          </p:cNvPr>
          <p:cNvSpPr/>
          <p:nvPr/>
        </p:nvSpPr>
        <p:spPr>
          <a:xfrm>
            <a:off x="87699" y="1721853"/>
            <a:ext cx="1707539" cy="374579"/>
          </a:xfrm>
          <a:prstGeom prst="roundRect">
            <a:avLst/>
          </a:prstGeom>
          <a:solidFill>
            <a:srgbClr val="25D9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0B1A07-BFCB-62C7-7424-C28B0C8B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60" y="434338"/>
            <a:ext cx="8229600" cy="588556"/>
          </a:xfrm>
        </p:spPr>
        <p:txBody>
          <a:bodyPr/>
          <a:lstStyle/>
          <a:p>
            <a:r>
              <a:rPr lang="fr-FR" sz="2800" dirty="0">
                <a:solidFill>
                  <a:srgbClr val="C40B74"/>
                </a:solidFill>
              </a:rPr>
              <a:t>L’Apel </a:t>
            </a:r>
            <a:r>
              <a:rPr lang="fr-FR" sz="2800" b="1" dirty="0">
                <a:solidFill>
                  <a:srgbClr val="25D9CF"/>
                </a:solidFill>
              </a:rPr>
              <a:t>d’Ille et Vilaine </a:t>
            </a:r>
            <a:r>
              <a:rPr lang="fr-FR" sz="2800" dirty="0">
                <a:solidFill>
                  <a:srgbClr val="C40B74"/>
                </a:solidFill>
              </a:rPr>
              <a:t>nous accompagne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DBDAA3-6C8D-A31A-366F-D13F2E7E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1689" y="6203950"/>
            <a:ext cx="2133600" cy="365125"/>
          </a:xfrm>
        </p:spPr>
        <p:txBody>
          <a:bodyPr/>
          <a:lstStyle/>
          <a:p>
            <a:fld id="{96538381-93E3-BB47-9751-DACDB8DC3AD3}" type="slidenum">
              <a:rPr lang="fr-FR" smtClean="0"/>
              <a:t>5</a:t>
            </a:fld>
            <a:endParaRPr lang="fr-FR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115291B-8816-DA55-056C-BEBDCF2023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rot="21359365">
            <a:off x="5888817" y="5774422"/>
            <a:ext cx="23223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1600" b="1" dirty="0">
                <a:solidFill>
                  <a:srgbClr val="C40B74"/>
                </a:solidFill>
              </a:rPr>
              <a:t>Et chez nous ?</a:t>
            </a:r>
          </a:p>
          <a:p>
            <a:pPr marL="0" indent="0" algn="ctr">
              <a:buNone/>
            </a:pPr>
            <a:r>
              <a:rPr lang="fr-FR" sz="1400" i="1" dirty="0">
                <a:solidFill>
                  <a:srgbClr val="C40B74"/>
                </a:solidFill>
              </a:rPr>
              <a:t>On vous explique tout dans un instant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E588E9-835B-EDBB-26A0-E600076B0CF0}"/>
              </a:ext>
            </a:extLst>
          </p:cNvPr>
          <p:cNvSpPr txBox="1"/>
          <p:nvPr/>
        </p:nvSpPr>
        <p:spPr>
          <a:xfrm>
            <a:off x="372480" y="1719433"/>
            <a:ext cx="174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40B74"/>
                </a:solidFill>
              </a:rPr>
              <a:t>Accueillir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F09C10-1E3B-17E6-9151-BF624F464EF2}"/>
              </a:ext>
            </a:extLst>
          </p:cNvPr>
          <p:cNvSpPr txBox="1"/>
          <p:nvPr/>
        </p:nvSpPr>
        <p:spPr>
          <a:xfrm>
            <a:off x="461555" y="3134164"/>
            <a:ext cx="140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40B74"/>
                </a:solidFill>
              </a:rPr>
              <a:t>Animer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2C24DB-62E1-208E-6037-44CB83351AC0}"/>
              </a:ext>
            </a:extLst>
          </p:cNvPr>
          <p:cNvSpPr txBox="1"/>
          <p:nvPr/>
        </p:nvSpPr>
        <p:spPr>
          <a:xfrm>
            <a:off x="5645065" y="1267192"/>
            <a:ext cx="2554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0A69E"/>
                </a:solidFill>
              </a:rPr>
              <a:t>Apel nationale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D2F85FD-8393-F627-9A2C-77654E797B8E}"/>
              </a:ext>
            </a:extLst>
          </p:cNvPr>
          <p:cNvSpPr txBox="1"/>
          <p:nvPr/>
        </p:nvSpPr>
        <p:spPr>
          <a:xfrm>
            <a:off x="2280820" y="4521426"/>
            <a:ext cx="32286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Conseil départemental</a:t>
            </a:r>
          </a:p>
          <a:p>
            <a:r>
              <a:rPr lang="fr-FR" sz="1400" dirty="0"/>
              <a:t>Rectorat - DASEN</a:t>
            </a:r>
          </a:p>
          <a:p>
            <a:r>
              <a:rPr lang="fr-FR" sz="1400" dirty="0"/>
              <a:t>Enseignement catholique 35 (DDEC) </a:t>
            </a:r>
          </a:p>
          <a:p>
            <a:r>
              <a:rPr lang="fr-FR" sz="1400" dirty="0"/>
              <a:t>MDPH (siège en CDA)</a:t>
            </a:r>
          </a:p>
          <a:p>
            <a:r>
              <a:rPr lang="fr-FR" sz="1400" dirty="0" err="1"/>
              <a:t>Udogec</a:t>
            </a:r>
            <a:r>
              <a:rPr lang="fr-FR" sz="1400" dirty="0"/>
              <a:t> 35 (membre de droit)</a:t>
            </a:r>
          </a:p>
          <a:p>
            <a:r>
              <a:rPr lang="fr-FR" sz="1400" dirty="0" err="1"/>
              <a:t>Ugsel</a:t>
            </a:r>
            <a:r>
              <a:rPr lang="fr-FR" sz="1400" dirty="0"/>
              <a:t> 35</a:t>
            </a:r>
          </a:p>
          <a:p>
            <a:endParaRPr lang="fr-FR" sz="1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51F46D0-8662-DACF-1FCA-3A52DAA324B2}"/>
              </a:ext>
            </a:extLst>
          </p:cNvPr>
          <p:cNvSpPr txBox="1"/>
          <p:nvPr/>
        </p:nvSpPr>
        <p:spPr>
          <a:xfrm>
            <a:off x="2274372" y="2874153"/>
            <a:ext cx="30868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Dans les établissements : conférences mutualisées, rencontre Parents/Ecole, présentation filières d’études scolaires…</a:t>
            </a:r>
          </a:p>
          <a:p>
            <a:r>
              <a:rPr lang="fr-FR" sz="1400" dirty="0"/>
              <a:t>Formations, rencontres et outils pour les bénévoles Apel</a:t>
            </a:r>
          </a:p>
          <a:p>
            <a:r>
              <a:rPr lang="fr-FR" sz="1400" dirty="0"/>
              <a:t>Concours de crèches</a:t>
            </a:r>
          </a:p>
          <a:p>
            <a:r>
              <a:rPr lang="fr-FR" sz="1400" dirty="0"/>
              <a:t>Développer des solidarités financières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368CEBD-B04D-FE90-E37E-035F25AF4FEE}"/>
              </a:ext>
            </a:extLst>
          </p:cNvPr>
          <p:cNvSpPr txBox="1"/>
          <p:nvPr/>
        </p:nvSpPr>
        <p:spPr>
          <a:xfrm>
            <a:off x="2261783" y="1712955"/>
            <a:ext cx="2892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Réalisation de Flyers : </a:t>
            </a:r>
          </a:p>
          <a:p>
            <a:r>
              <a:rPr lang="fr-FR" sz="1400" dirty="0"/>
              <a:t>	Qui paye quoi dans une école ? 	Pourquoi choisir un 	établissement catholique ?</a:t>
            </a:r>
          </a:p>
          <a:p>
            <a:r>
              <a:rPr lang="fr-FR" sz="1400" dirty="0"/>
              <a:t>Prêt d’outils de communication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A31FCC0-C0A4-910B-8622-F7DFA6113729}"/>
              </a:ext>
            </a:extLst>
          </p:cNvPr>
          <p:cNvSpPr txBox="1"/>
          <p:nvPr/>
        </p:nvSpPr>
        <p:spPr>
          <a:xfrm>
            <a:off x="5627772" y="2907743"/>
            <a:ext cx="3014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Webinaires : </a:t>
            </a:r>
          </a:p>
          <a:p>
            <a:r>
              <a:rPr lang="fr-FR" sz="1400" dirty="0"/>
              <a:t>	santé mentale des jeunes 	PARCOURSUP </a:t>
            </a:r>
          </a:p>
          <a:p>
            <a:r>
              <a:rPr lang="fr-FR" sz="1400" dirty="0"/>
              <a:t>Congrès national tous les 2 ans</a:t>
            </a:r>
          </a:p>
          <a:p>
            <a:r>
              <a:rPr lang="fr-FR" sz="1400" dirty="0"/>
              <a:t>Formation des bénévoles</a:t>
            </a:r>
          </a:p>
          <a:p>
            <a:r>
              <a:rPr lang="fr-FR" sz="1400" dirty="0"/>
              <a:t>Semaine des Apel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AD8933D-3119-6A1A-485B-7102755D6E1B}"/>
              </a:ext>
            </a:extLst>
          </p:cNvPr>
          <p:cNvSpPr txBox="1"/>
          <p:nvPr/>
        </p:nvSpPr>
        <p:spPr>
          <a:xfrm>
            <a:off x="5627772" y="4524654"/>
            <a:ext cx="33860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Ministre de l’éducation nationale</a:t>
            </a:r>
          </a:p>
          <a:p>
            <a:r>
              <a:rPr lang="fr-FR" sz="1400" dirty="0"/>
              <a:t>SGEC (enseignement catholique)</a:t>
            </a:r>
          </a:p>
          <a:p>
            <a:r>
              <a:rPr lang="fr-FR" sz="1400" dirty="0"/>
              <a:t>FNOGEC, UGSEL…</a:t>
            </a:r>
          </a:p>
          <a:p>
            <a:r>
              <a:rPr lang="fr-FR" sz="1400" dirty="0"/>
              <a:t>Petit-déjeuner débat à l’Assemblée nationale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BC3F3B8-5E39-D923-C0E1-83DC4B15EE32}"/>
              </a:ext>
            </a:extLst>
          </p:cNvPr>
          <p:cNvSpPr txBox="1"/>
          <p:nvPr/>
        </p:nvSpPr>
        <p:spPr>
          <a:xfrm>
            <a:off x="5616643" y="1699101"/>
            <a:ext cx="3014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Publication de livrets pour </a:t>
            </a:r>
          </a:p>
          <a:p>
            <a:r>
              <a:rPr lang="fr-FR" sz="1400" dirty="0"/>
              <a:t>donner des repères aux parents : 	PARLER FAIT GRANDIR</a:t>
            </a:r>
          </a:p>
          <a:p>
            <a:r>
              <a:rPr lang="fr-FR" sz="1400" dirty="0"/>
              <a:t>	Parler d’EARS avec nos enfants…</a:t>
            </a:r>
          </a:p>
          <a:p>
            <a:r>
              <a:rPr lang="fr-FR" sz="1400" dirty="0"/>
              <a:t>Magazine Famille et Éducation</a:t>
            </a:r>
          </a:p>
        </p:txBody>
      </p:sp>
      <p:pic>
        <p:nvPicPr>
          <p:cNvPr id="21" name="Graphique 20" descr="Vivats avec un remplissage uni">
            <a:extLst>
              <a:ext uri="{FF2B5EF4-FFF2-40B4-BE49-F238E27FC236}">
                <a16:creationId xmlns:a16="http://schemas.microsoft.com/office/drawing/2014/main" id="{F6052735-79A1-262C-5174-FDB2F3999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449" y="3751207"/>
            <a:ext cx="444169" cy="444169"/>
          </a:xfrm>
          <a:prstGeom prst="rect">
            <a:avLst/>
          </a:prstGeom>
        </p:spPr>
      </p:pic>
      <p:pic>
        <p:nvPicPr>
          <p:cNvPr id="22" name="Graphique 21" descr="Gestion avec un remplissage uni">
            <a:extLst>
              <a:ext uri="{FF2B5EF4-FFF2-40B4-BE49-F238E27FC236}">
                <a16:creationId xmlns:a16="http://schemas.microsoft.com/office/drawing/2014/main" id="{CE111D20-45A9-DC48-55C3-0F44802E32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9697" y="5135868"/>
            <a:ext cx="645810" cy="645810"/>
          </a:xfrm>
          <a:prstGeom prst="rect">
            <a:avLst/>
          </a:prstGeom>
        </p:spPr>
      </p:pic>
      <p:pic>
        <p:nvPicPr>
          <p:cNvPr id="23" name="Graphique 22" descr="Poignée de main contour">
            <a:extLst>
              <a:ext uri="{FF2B5EF4-FFF2-40B4-BE49-F238E27FC236}">
                <a16:creationId xmlns:a16="http://schemas.microsoft.com/office/drawing/2014/main" id="{85E3625F-83AF-CD16-FE8D-F1DBEBB5A1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8481" y="2224459"/>
            <a:ext cx="605519" cy="60551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5864403-051E-58A0-17AD-85F9D6AB8F45}"/>
              </a:ext>
            </a:extLst>
          </p:cNvPr>
          <p:cNvSpPr txBox="1"/>
          <p:nvPr/>
        </p:nvSpPr>
        <p:spPr>
          <a:xfrm>
            <a:off x="2471345" y="1267192"/>
            <a:ext cx="2554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0A69E"/>
                </a:solidFill>
              </a:rPr>
              <a:t>Apel d’Ille et Vilaine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F92FD11B-6AC1-BB70-1173-FEC1EA1A9E41}"/>
              </a:ext>
            </a:extLst>
          </p:cNvPr>
          <p:cNvSpPr/>
          <p:nvPr/>
        </p:nvSpPr>
        <p:spPr>
          <a:xfrm>
            <a:off x="72347" y="4590960"/>
            <a:ext cx="1707539" cy="374579"/>
          </a:xfrm>
          <a:prstGeom prst="roundRect">
            <a:avLst/>
          </a:prstGeom>
          <a:solidFill>
            <a:srgbClr val="25D9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59233D-D8FF-03AC-6247-18D622FBEFF7}"/>
              </a:ext>
            </a:extLst>
          </p:cNvPr>
          <p:cNvSpPr txBox="1"/>
          <p:nvPr/>
        </p:nvSpPr>
        <p:spPr>
          <a:xfrm>
            <a:off x="348175" y="4520778"/>
            <a:ext cx="1482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40B74"/>
                </a:solidFill>
              </a:rPr>
              <a:t>Représenter</a:t>
            </a:r>
          </a:p>
          <a:p>
            <a:r>
              <a:rPr lang="fr-FR" sz="1400" b="1" dirty="0">
                <a:solidFill>
                  <a:srgbClr val="C40B74"/>
                </a:solidFill>
              </a:rPr>
              <a:t>Les parents</a:t>
            </a:r>
          </a:p>
        </p:txBody>
      </p:sp>
      <p:pic>
        <p:nvPicPr>
          <p:cNvPr id="30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64093FFD-A624-F631-4ED3-54AF5B833BA1}"/>
              </a:ext>
            </a:extLst>
          </p:cNvPr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5" y="463178"/>
            <a:ext cx="782070" cy="4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2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D2970EF-A5B5-F2C8-A2DD-14615406FA74}"/>
              </a:ext>
            </a:extLst>
          </p:cNvPr>
          <p:cNvGrpSpPr/>
          <p:nvPr/>
        </p:nvGrpSpPr>
        <p:grpSpPr>
          <a:xfrm>
            <a:off x="0" y="-673242"/>
            <a:ext cx="9146948" cy="1564495"/>
            <a:chOff x="-2948" y="-32686"/>
            <a:chExt cx="9146948" cy="1564495"/>
          </a:xfrm>
        </p:grpSpPr>
        <p:pic>
          <p:nvPicPr>
            <p:cNvPr id="5" name="Pages.jpg" descr="/Volumes/GAIA_3To/APEL/MASQUES PPT/2018/Pages.jpg">
              <a:extLst>
                <a:ext uri="{FF2B5EF4-FFF2-40B4-BE49-F238E27FC236}">
                  <a16:creationId xmlns:a16="http://schemas.microsoft.com/office/drawing/2014/main" id="{72C56A0C-9355-39A1-083A-81C09C67A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CCE632-2EF4-20F9-4171-4290463DDEA8}"/>
                </a:ext>
              </a:extLst>
            </p:cNvPr>
            <p:cNvSpPr/>
            <p:nvPr/>
          </p:nvSpPr>
          <p:spPr>
            <a:xfrm>
              <a:off x="-2948" y="-32686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8329820" y="6180119"/>
            <a:ext cx="298000" cy="29800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271138" y="6143410"/>
            <a:ext cx="415661" cy="365125"/>
          </a:xfrm>
        </p:spPr>
        <p:txBody>
          <a:bodyPr/>
          <a:lstStyle/>
          <a:p>
            <a:pPr algn="ctr"/>
            <a:fld id="{96538381-93E3-BB47-9751-DACDB8DC3AD3}" type="slidenum">
              <a:rPr lang="fr-FR" sz="900" smtClean="0"/>
              <a:pPr algn="ctr"/>
              <a:t>6</a:t>
            </a:fld>
            <a:endParaRPr lang="fr-FR" sz="900" dirty="0"/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9103042" y="6333695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900" dirty="0">
              <a:solidFill>
                <a:srgbClr val="FFFFFF"/>
              </a:solidFill>
              <a:latin typeface="Martel Sans Black"/>
              <a:cs typeface="Martel Sans Black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A0D4E5-D674-E545-48CE-6E6A5BDB1E0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6603" y="-15449"/>
            <a:ext cx="7303448" cy="423699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fr-FR" sz="2800" b="1" dirty="0">
                <a:solidFill>
                  <a:srgbClr val="C40B74"/>
                </a:solidFill>
              </a:rPr>
              <a:t>Notre Apel </a:t>
            </a:r>
            <a:br>
              <a:rPr lang="fr-FR" sz="2800" b="1" dirty="0">
                <a:solidFill>
                  <a:srgbClr val="C40B74"/>
                </a:solidFill>
              </a:rPr>
            </a:br>
            <a:r>
              <a:rPr lang="fr-FR" sz="2800" b="1" dirty="0">
                <a:solidFill>
                  <a:srgbClr val="C40B74"/>
                </a:solidFill>
              </a:rPr>
              <a:t>	</a:t>
            </a:r>
            <a:r>
              <a:rPr lang="fr-FR" sz="2800" b="1" dirty="0">
                <a:solidFill>
                  <a:schemeClr val="bg1"/>
                </a:solidFill>
              </a:rPr>
              <a:t>Assemblée Générale</a:t>
            </a:r>
            <a:endParaRPr lang="fr-FR" sz="2800" b="1" dirty="0">
              <a:solidFill>
                <a:schemeClr val="bg1"/>
              </a:solidFill>
              <a:latin typeface="Martel Sans Black"/>
              <a:cs typeface="Martel Sans Black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03954F-83FB-9941-8587-232B1AD56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59104">
            <a:off x="4948957" y="2607934"/>
            <a:ext cx="3690162" cy="2689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C212882-6E23-BBDE-56FE-22024C2AB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93" y="1581834"/>
            <a:ext cx="4026505" cy="2582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0FA095F-60C9-FFFD-DAD7-8A2399ECC03D}"/>
              </a:ext>
            </a:extLst>
          </p:cNvPr>
          <p:cNvSpPr txBox="1"/>
          <p:nvPr/>
        </p:nvSpPr>
        <p:spPr>
          <a:xfrm rot="237298">
            <a:off x="3017721" y="2307344"/>
            <a:ext cx="3108557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Photo de votre établissement – de votre équipe </a:t>
            </a:r>
          </a:p>
        </p:txBody>
      </p:sp>
      <p:pic>
        <p:nvPicPr>
          <p:cNvPr id="7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70DD365C-D2A0-BB2C-C878-F363D4F9227F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56" y="195763"/>
            <a:ext cx="782070" cy="488548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7C6602C4-E9A8-DFA7-DD64-0AE7D937EB8F}"/>
              </a:ext>
            </a:extLst>
          </p:cNvPr>
          <p:cNvGrpSpPr/>
          <p:nvPr/>
        </p:nvGrpSpPr>
        <p:grpSpPr>
          <a:xfrm>
            <a:off x="-349201" y="4951481"/>
            <a:ext cx="4128982" cy="884382"/>
            <a:chOff x="-349201" y="4993562"/>
            <a:chExt cx="4128982" cy="884382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64BCB2-4F0D-7E99-BB6B-8869C04AD7F6}"/>
                </a:ext>
              </a:extLst>
            </p:cNvPr>
            <p:cNvSpPr/>
            <p:nvPr/>
          </p:nvSpPr>
          <p:spPr>
            <a:xfrm>
              <a:off x="-76782" y="4994205"/>
              <a:ext cx="3856563" cy="400110"/>
            </a:xfrm>
            <a:prstGeom prst="roundRect">
              <a:avLst/>
            </a:prstGeom>
            <a:solidFill>
              <a:srgbClr val="1DB3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D7CEA78-71F3-2306-0AB8-94A8BC39E50C}"/>
                </a:ext>
              </a:extLst>
            </p:cNvPr>
            <p:cNvSpPr txBox="1"/>
            <p:nvPr/>
          </p:nvSpPr>
          <p:spPr>
            <a:xfrm>
              <a:off x="104939" y="4993562"/>
              <a:ext cx="2840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1200"/>
                </a:spcAft>
              </a:pPr>
              <a:r>
                <a:rPr lang="fr-FR" altLang="fr-FR" sz="2000" dirty="0">
                  <a:solidFill>
                    <a:srgbClr val="CE007F"/>
                  </a:solidFill>
                </a:rPr>
                <a:t>Apel Saint XXXX</a:t>
              </a:r>
              <a:endParaRPr lang="fr-FR" altLang="fr-FR" sz="2000" dirty="0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C85913B5-573E-247D-6B16-42DBF46FBD23}"/>
                </a:ext>
              </a:extLst>
            </p:cNvPr>
            <p:cNvSpPr/>
            <p:nvPr/>
          </p:nvSpPr>
          <p:spPr>
            <a:xfrm>
              <a:off x="-76782" y="5477834"/>
              <a:ext cx="3856563" cy="400110"/>
            </a:xfrm>
            <a:prstGeom prst="roundRect">
              <a:avLst/>
            </a:prstGeom>
            <a:solidFill>
              <a:srgbClr val="CE0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E22C510-E38B-811C-1F10-1D1394339BE5}"/>
                </a:ext>
              </a:extLst>
            </p:cNvPr>
            <p:cNvSpPr txBox="1"/>
            <p:nvPr/>
          </p:nvSpPr>
          <p:spPr>
            <a:xfrm>
              <a:off x="-349201" y="5477325"/>
              <a:ext cx="3259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1200"/>
                </a:spcAft>
              </a:pPr>
              <a:r>
                <a:rPr lang="fr-FR" altLang="fr-FR" sz="2000" dirty="0">
                  <a:solidFill>
                    <a:srgbClr val="1DB3AE"/>
                  </a:solidFill>
                </a:rPr>
                <a:t>École de XXX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04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321D24F-0D88-E604-3C47-22EA3816716A}"/>
              </a:ext>
            </a:extLst>
          </p:cNvPr>
          <p:cNvGrpSpPr/>
          <p:nvPr/>
        </p:nvGrpSpPr>
        <p:grpSpPr>
          <a:xfrm>
            <a:off x="-2948" y="-76782"/>
            <a:ext cx="9146948" cy="1031309"/>
            <a:chOff x="-2948" y="-32686"/>
            <a:chExt cx="9146948" cy="1564495"/>
          </a:xfrm>
        </p:grpSpPr>
        <p:pic>
          <p:nvPicPr>
            <p:cNvPr id="3" name="Pages.jpg" descr="/Volumes/GAIA_3To/APEL/MASQUES PPT/2018/Pages.jpg">
              <a:extLst>
                <a:ext uri="{FF2B5EF4-FFF2-40B4-BE49-F238E27FC236}">
                  <a16:creationId xmlns:a16="http://schemas.microsoft.com/office/drawing/2014/main" id="{7A728971-2A09-E000-2AEE-C1FDB14AA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4333F0-85B2-3E68-0879-6F1F9CCE1705}"/>
                </a:ext>
              </a:extLst>
            </p:cNvPr>
            <p:cNvSpPr/>
            <p:nvPr/>
          </p:nvSpPr>
          <p:spPr>
            <a:xfrm>
              <a:off x="-2948" y="-32686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Titre 1"/>
          <p:cNvSpPr>
            <a:spLocks noGrp="1"/>
          </p:cNvSpPr>
          <p:nvPr>
            <p:ph type="ctrTitle" idx="4294967295"/>
          </p:nvPr>
        </p:nvSpPr>
        <p:spPr>
          <a:xfrm>
            <a:off x="536141" y="142440"/>
            <a:ext cx="5264798" cy="42369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fr-FR" sz="2800" b="1" dirty="0">
                <a:solidFill>
                  <a:schemeClr val="bg1"/>
                </a:solidFill>
                <a:latin typeface="Martel Sans Black"/>
                <a:cs typeface="Martel Sans Black"/>
              </a:rPr>
              <a:t>Une Apel qui agit </a:t>
            </a:r>
            <a:br>
              <a:rPr lang="fr-FR" sz="2800" b="1" dirty="0">
                <a:solidFill>
                  <a:srgbClr val="C40B74"/>
                </a:solidFill>
                <a:latin typeface="Martel Sans Black"/>
                <a:cs typeface="Martel Sans Black"/>
              </a:rPr>
            </a:br>
            <a:r>
              <a:rPr lang="fr-FR" sz="2800" b="1" dirty="0">
                <a:solidFill>
                  <a:srgbClr val="C40B74"/>
                </a:solidFill>
                <a:latin typeface="Martel Sans Black"/>
                <a:cs typeface="Martel Sans Black"/>
              </a:rPr>
              <a:t>	Rapport d’activité </a:t>
            </a:r>
          </a:p>
        </p:txBody>
      </p:sp>
      <p:graphicFrame>
        <p:nvGraphicFramePr>
          <p:cNvPr id="17" name="Tableau 3">
            <a:extLst>
              <a:ext uri="{FF2B5EF4-FFF2-40B4-BE49-F238E27FC236}">
                <a16:creationId xmlns:a16="http://schemas.microsoft.com/office/drawing/2014/main" id="{0C0C452D-1786-1985-E215-70995EBD1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33009"/>
              </p:ext>
            </p:extLst>
          </p:nvPr>
        </p:nvGraphicFramePr>
        <p:xfrm>
          <a:off x="245178" y="1224319"/>
          <a:ext cx="8779912" cy="541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4652">
                  <a:extLst>
                    <a:ext uri="{9D8B030D-6E8A-4147-A177-3AD203B41FA5}">
                      <a16:colId xmlns:a16="http://schemas.microsoft.com/office/drawing/2014/main" val="263295037"/>
                    </a:ext>
                  </a:extLst>
                </a:gridCol>
                <a:gridCol w="6785260">
                  <a:extLst>
                    <a:ext uri="{9D8B030D-6E8A-4147-A177-3AD203B41FA5}">
                      <a16:colId xmlns:a16="http://schemas.microsoft.com/office/drawing/2014/main" val="2853595297"/>
                    </a:ext>
                  </a:extLst>
                </a:gridCol>
              </a:tblGrid>
              <a:tr h="1169839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Accueillir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Portes ouvertes de printemps - Pré rentrée des tous petits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Jour de la rentrée des classes - Forum des associations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Pique-nique de rentrée - Galette des rois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</a:rPr>
                        <a:t>Lien Ecole/familles : page Facebook Apel – site internet – café des familles</a:t>
                      </a:r>
                      <a:endParaRPr lang="fr-FR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44945"/>
                  </a:ext>
                </a:extLst>
              </a:tr>
              <a:tr h="2636910"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Animer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Repas des familles - Bourse aux livres entre enfants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Zumba party -  Pack fournitures – kermesse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Matinée travaux avec l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</a:rPr>
                        <a:t>Ogec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Coordination et formation des parents correspondants de classe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Soirée Rencontre Parents Ecole, animée par l’Apel 35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Animation du BDI Orientation et ateliers avec les élèves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Actions sur la semaine des Apel 2023 : atelier gestes qui sauvent, atelier de sophrologie parents et enfants, atelier sport handicap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Participation au concours de crèches Apel 35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Conférence mutualisée avec les Apel voisines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Projet commun avec l’équipe enseignante : numérique/pédagogique innovant. La somme de  xxx€ nous a été octroyée,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u="sng" dirty="0">
                          <a:solidFill>
                            <a:schemeClr val="tx1"/>
                          </a:solidFill>
                        </a:rPr>
                        <a:t>Actions permettant de financer les projets pédagogiques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: chocolats de Pâques, repas à emporter, panier de légumes, vente de gouters,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A quoi servent les bénéfices de ces actions ?  On voit cela lors du bilan financier</a:t>
                      </a:r>
                      <a:endParaRPr lang="fr-FR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25066"/>
                  </a:ext>
                </a:extLst>
              </a:tr>
              <a:tr h="160853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Représenter les parents</a:t>
                      </a:r>
                    </a:p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Membre de droit auprès de l’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Ogec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, organisme de gestion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Participe aux conseils d’établissement aux cotés des acteurs majeurs de la communauté éducative</a:t>
                      </a:r>
                    </a:p>
                    <a:p>
                      <a:pPr marL="171450" marR="0" lvl="0" indent="-1714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Représente les familles auprès de la direction, de l’Apel 35 et des instances de l’enseignement catholique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Siège en mairie (commission scolaire/restauration)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Siège au conseil de discipline (collège/lycée)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83125"/>
                  </a:ext>
                </a:extLst>
              </a:tr>
            </a:tbl>
          </a:graphicData>
        </a:graphic>
      </p:graphicFrame>
      <p:pic>
        <p:nvPicPr>
          <p:cNvPr id="4098" name="Picture 2" descr="Orthographe d'accueillir">
            <a:extLst>
              <a:ext uri="{FF2B5EF4-FFF2-40B4-BE49-F238E27FC236}">
                <a16:creationId xmlns:a16="http://schemas.microsoft.com/office/drawing/2014/main" id="{9154FC19-41E7-EBBB-1E58-7F5B6EFCD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9" y="1666147"/>
            <a:ext cx="582424" cy="6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évelopper la collaboration et la cohésion dans son équipe | Popwork">
            <a:extLst>
              <a:ext uri="{FF2B5EF4-FFF2-40B4-BE49-F238E27FC236}">
                <a16:creationId xmlns:a16="http://schemas.microsoft.com/office/drawing/2014/main" id="{4276C6D7-EF9D-2614-DD1C-FA5D6FCE9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744" y1="42208" x2="62744" y2="42208"/>
                        <a14:foregroundMark x1="63720" y1="73593" x2="63720" y2="73593"/>
                        <a14:foregroundMark x1="68720" y1="66775" x2="68720" y2="66775"/>
                        <a14:backgroundMark x1="44878" y1="44697" x2="44878" y2="44697"/>
                        <a14:backgroundMark x1="50793" y1="38745" x2="50793" y2="38745"/>
                        <a14:backgroundMark x1="52439" y1="44156" x2="52439" y2="44156"/>
                        <a14:backgroundMark x1="51829" y1="45887" x2="51829" y2="45887"/>
                        <a14:backgroundMark x1="37927" y1="45346" x2="37927" y2="45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73" t="20578" r="28931" b="19396"/>
          <a:stretch>
            <a:fillRect/>
          </a:stretch>
        </p:blipFill>
        <p:spPr bwMode="auto">
          <a:xfrm>
            <a:off x="639202" y="3372111"/>
            <a:ext cx="1098856" cy="8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présenter - Elisfa">
            <a:extLst>
              <a:ext uri="{FF2B5EF4-FFF2-40B4-BE49-F238E27FC236}">
                <a16:creationId xmlns:a16="http://schemas.microsoft.com/office/drawing/2014/main" id="{E120B40B-224A-FD8C-B3D3-9B6FF556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71" b="95556" l="10000" r="90000">
                        <a14:foregroundMark x1="46500" y1="12063" x2="46500" y2="12063"/>
                        <a14:foregroundMark x1="41417" y1="36667" x2="41417" y2="36667"/>
                        <a14:foregroundMark x1="50167" y1="45873" x2="50167" y2="45873"/>
                        <a14:foregroundMark x1="58750" y1="37778" x2="58750" y2="37778"/>
                        <a14:foregroundMark x1="56333" y1="16984" x2="56333" y2="16984"/>
                        <a14:foregroundMark x1="45667" y1="10635" x2="45667" y2="10635"/>
                        <a14:foregroundMark x1="45167" y1="12222" x2="53833" y2="28571"/>
                        <a14:foregroundMark x1="53833" y1="28571" x2="51333" y2="12381"/>
                        <a14:foregroundMark x1="51333" y1="12381" x2="46750" y2="10000"/>
                        <a14:foregroundMark x1="50417" y1="9048" x2="58083" y2="17302"/>
                        <a14:foregroundMark x1="58083" y1="17302" x2="56250" y2="33492"/>
                        <a14:foregroundMark x1="56250" y1="33492" x2="44500" y2="29048"/>
                        <a14:foregroundMark x1="44500" y1="29048" x2="44917" y2="12381"/>
                        <a14:foregroundMark x1="44917" y1="12381" x2="50167" y2="8730"/>
                        <a14:foregroundMark x1="50167" y1="8730" x2="52000" y2="10635"/>
                        <a14:foregroundMark x1="33083" y1="78095" x2="33083" y2="78095"/>
                        <a14:foregroundMark x1="33167" y1="72222" x2="33833" y2="60476"/>
                        <a14:foregroundMark x1="33833" y1="60476" x2="37667" y2="43333"/>
                        <a14:foregroundMark x1="37667" y1="43333" x2="41833" y2="35556"/>
                        <a14:foregroundMark x1="32917" y1="79841" x2="31083" y2="92857"/>
                        <a14:foregroundMark x1="31083" y1="92857" x2="31667" y2="95556"/>
                        <a14:foregroundMark x1="48750" y1="88254" x2="48750" y2="46825"/>
                        <a14:foregroundMark x1="48750" y1="46825" x2="51083" y2="95079"/>
                        <a14:foregroundMark x1="51083" y1="95079" x2="50833" y2="92857"/>
                        <a14:foregroundMark x1="67333" y1="90317" x2="65917" y2="47619"/>
                        <a14:foregroundMark x1="65917" y1="47619" x2="59000" y2="36508"/>
                        <a14:foregroundMark x1="59000" y1="36508" x2="68833" y2="83810"/>
                        <a14:foregroundMark x1="68833" y1="83810" x2="70583" y2="8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1" y="5710463"/>
            <a:ext cx="1341520" cy="7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1D6FDCFA-D3BD-BF4B-4073-3FAAC20F75B2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55" y="199460"/>
            <a:ext cx="782070" cy="4885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EFE3AAB-EFA6-F0CC-37D7-98CE25BDF3ED}"/>
              </a:ext>
            </a:extLst>
          </p:cNvPr>
          <p:cNvSpPr txBox="1"/>
          <p:nvPr/>
        </p:nvSpPr>
        <p:spPr>
          <a:xfrm rot="237298">
            <a:off x="4859264" y="701965"/>
            <a:ext cx="395236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Personnalisez-le avec vos actions </a:t>
            </a:r>
          </a:p>
        </p:txBody>
      </p:sp>
    </p:spTree>
    <p:extLst>
      <p:ext uri="{BB962C8B-B14F-4D97-AF65-F5344CB8AC3E}">
        <p14:creationId xmlns:p14="http://schemas.microsoft.com/office/powerpoint/2010/main" val="341940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234F9BFC-473B-4BE0-49EF-258AE4FF06B0}"/>
              </a:ext>
            </a:extLst>
          </p:cNvPr>
          <p:cNvSpPr/>
          <p:nvPr/>
        </p:nvSpPr>
        <p:spPr>
          <a:xfrm>
            <a:off x="137773" y="5325937"/>
            <a:ext cx="2133600" cy="1222691"/>
          </a:xfrm>
          <a:prstGeom prst="cloudCallout">
            <a:avLst/>
          </a:prstGeom>
          <a:solidFill>
            <a:srgbClr val="2FA5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B04B85D-F4D8-63FB-02CB-D40084E6CAA0}"/>
              </a:ext>
            </a:extLst>
          </p:cNvPr>
          <p:cNvGrpSpPr/>
          <p:nvPr/>
        </p:nvGrpSpPr>
        <p:grpSpPr>
          <a:xfrm rot="5400000">
            <a:off x="5030944" y="2744946"/>
            <a:ext cx="6858002" cy="1368110"/>
            <a:chOff x="-2948" y="-32686"/>
            <a:chExt cx="9146948" cy="1564495"/>
          </a:xfrm>
        </p:grpSpPr>
        <p:pic>
          <p:nvPicPr>
            <p:cNvPr id="12" name="Pages.jpg" descr="/Volumes/GAIA_3To/APEL/MASQUES PPT/2018/Pages.jpg">
              <a:extLst>
                <a:ext uri="{FF2B5EF4-FFF2-40B4-BE49-F238E27FC236}">
                  <a16:creationId xmlns:a16="http://schemas.microsoft.com/office/drawing/2014/main" id="{4463A1AE-4208-5FBA-9E7F-CA0E3F26D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16"/>
            <a:stretch>
              <a:fillRect/>
            </a:stretch>
          </p:blipFill>
          <p:spPr>
            <a:xfrm>
              <a:off x="0" y="-22061"/>
              <a:ext cx="9144000" cy="155335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12EA48-117F-A2F2-F8AD-E751FB7475B8}"/>
                </a:ext>
              </a:extLst>
            </p:cNvPr>
            <p:cNvSpPr/>
            <p:nvPr/>
          </p:nvSpPr>
          <p:spPr>
            <a:xfrm>
              <a:off x="-2948" y="-32686"/>
              <a:ext cx="9144000" cy="1564495"/>
            </a:xfrm>
            <a:prstGeom prst="rect">
              <a:avLst/>
            </a:prstGeom>
            <a:solidFill>
              <a:srgbClr val="20A69E">
                <a:alpha val="8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81F9FD-8F7C-8983-C284-2DDCF488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381-93E3-BB47-9751-DACDB8DC3AD3}" type="slidenum">
              <a:rPr lang="fr-FR" smtClean="0"/>
              <a:t>8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BD87EF0-B6AF-73F3-0A49-20133345FFF1}"/>
              </a:ext>
            </a:extLst>
          </p:cNvPr>
          <p:cNvSpPr txBox="1">
            <a:spLocks/>
          </p:cNvSpPr>
          <p:nvPr/>
        </p:nvSpPr>
        <p:spPr>
          <a:xfrm>
            <a:off x="380704" y="518734"/>
            <a:ext cx="7303448" cy="42369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bg1"/>
                </a:solidFill>
                <a:latin typeface="Martel Sans Black"/>
                <a:cs typeface="Martel Sans Black"/>
              </a:rPr>
              <a:t>Des Actions  -  Rapport d’activité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59ECC05-67E8-0778-6400-73C44573A392}"/>
              </a:ext>
            </a:extLst>
          </p:cNvPr>
          <p:cNvSpPr txBox="1">
            <a:spLocks/>
          </p:cNvSpPr>
          <p:nvPr/>
        </p:nvSpPr>
        <p:spPr>
          <a:xfrm>
            <a:off x="8176346" y="6508535"/>
            <a:ext cx="967654" cy="30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rgbClr val="FFFFFF"/>
                </a:solidFill>
                <a:latin typeface="Martel Sans Black"/>
                <a:cs typeface="Martel Sans Black"/>
              </a:rPr>
              <a:t>www.apel.fr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E1EBA5F1-F089-702A-5358-EA4325318092}"/>
              </a:ext>
            </a:extLst>
          </p:cNvPr>
          <p:cNvSpPr txBox="1">
            <a:spLocks/>
          </p:cNvSpPr>
          <p:nvPr/>
        </p:nvSpPr>
        <p:spPr>
          <a:xfrm>
            <a:off x="217886" y="715761"/>
            <a:ext cx="8237640" cy="470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100" dirty="0">
              <a:solidFill>
                <a:srgbClr val="CE007F"/>
              </a:solidFill>
              <a:latin typeface="Helvetica 45 Light"/>
              <a:cs typeface="Helvetica 45 Light"/>
            </a:endParaRPr>
          </a:p>
          <a:p>
            <a:endParaRPr lang="fr-FR" sz="3100" dirty="0">
              <a:solidFill>
                <a:srgbClr val="CE007F"/>
              </a:solidFill>
              <a:latin typeface="Helvetica 45 Light"/>
              <a:cs typeface="Helvetica 45 Light"/>
            </a:endParaRPr>
          </a:p>
          <a:p>
            <a:r>
              <a:rPr lang="fr-FR" sz="3100" dirty="0">
                <a:solidFill>
                  <a:srgbClr val="CE007F"/>
                </a:solidFill>
                <a:latin typeface="Helvetica 45 Light"/>
                <a:cs typeface="Helvetica 45 Light"/>
              </a:rPr>
              <a:t>Insérer diverses photos ou vidéo </a:t>
            </a:r>
          </a:p>
          <a:p>
            <a:r>
              <a:rPr lang="fr-FR" sz="3100" dirty="0">
                <a:solidFill>
                  <a:srgbClr val="CE007F"/>
                </a:solidFill>
                <a:latin typeface="Helvetica 45 Light"/>
                <a:cs typeface="Helvetica 45 Light"/>
              </a:rPr>
              <a:t>de vos actions</a:t>
            </a:r>
          </a:p>
          <a:p>
            <a:r>
              <a:rPr lang="fr-FR" sz="3100" dirty="0">
                <a:solidFill>
                  <a:srgbClr val="CE007F"/>
                </a:solidFill>
                <a:latin typeface="Helvetica 45 Light"/>
                <a:cs typeface="Helvetica 45 Light"/>
              </a:rPr>
              <a:t>2024-2025</a:t>
            </a:r>
            <a:endParaRPr lang="fr-FR" sz="3600" dirty="0">
              <a:solidFill>
                <a:srgbClr val="CE007F"/>
              </a:solidFill>
              <a:latin typeface="Helvetica 45 Light"/>
              <a:cs typeface="Helvetica 45 Light"/>
            </a:endParaRPr>
          </a:p>
          <a:p>
            <a:pPr algn="l"/>
            <a:r>
              <a:rPr lang="fr-FR" sz="1800" dirty="0">
                <a:solidFill>
                  <a:srgbClr val="CE007F"/>
                </a:solidFill>
                <a:latin typeface="Helvetica 45 Light"/>
              </a:rPr>
              <a:t>										</a:t>
            </a:r>
            <a:endParaRPr lang="fr-FR" sz="2400" dirty="0">
              <a:solidFill>
                <a:srgbClr val="CE007F"/>
              </a:solidFill>
              <a:latin typeface="Helvetica 45 Light"/>
              <a:cs typeface="Helvetica 45 Ligh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021B138-A812-98BC-D781-99DBD96F6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3878" l="7746" r="96479">
                        <a14:foregroundMark x1="12676" y1="84354" x2="12676" y2="84354"/>
                        <a14:foregroundMark x1="79577" y1="74150" x2="79577" y2="74150"/>
                        <a14:foregroundMark x1="73239" y1="92517" x2="73239" y2="92517"/>
                        <a14:foregroundMark x1="23944" y1="93878" x2="23944" y2="93878"/>
                        <a14:foregroundMark x1="47183" y1="92517" x2="47183" y2="92517"/>
                        <a14:foregroundMark x1="14789" y1="90476" x2="14789" y2="90476"/>
                        <a14:foregroundMark x1="56338" y1="5442" x2="56338" y2="5442"/>
                        <a14:foregroundMark x1="92958" y1="15646" x2="92958" y2="15646"/>
                        <a14:foregroundMark x1="96479" y1="15646" x2="96479" y2="15646"/>
                        <a14:foregroundMark x1="53521" y1="92517" x2="53521" y2="92517"/>
                        <a14:foregroundMark x1="7746" y1="42177" x2="11268" y2="90476"/>
                        <a14:foregroundMark x1="11268" y1="90476" x2="59859" y2="93197"/>
                        <a14:foregroundMark x1="59859" y1="93197" x2="85915" y2="54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531" y="6036940"/>
            <a:ext cx="605624" cy="626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363B865-83ED-5ED5-5734-1A3C52D4B509}"/>
              </a:ext>
            </a:extLst>
          </p:cNvPr>
          <p:cNvSpPr txBox="1"/>
          <p:nvPr/>
        </p:nvSpPr>
        <p:spPr>
          <a:xfrm rot="21447323">
            <a:off x="229770" y="5650399"/>
            <a:ext cx="222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Bahnschrift Light" panose="020B0502040204020203" pitchFamily="34" charset="0"/>
              </a:rPr>
              <a:t>Je ne pensais pas </a:t>
            </a:r>
            <a:r>
              <a:rPr lang="fr-FR" sz="1600" b="1" i="1" dirty="0">
                <a:latin typeface="Bahnschrift Light" panose="020B0502040204020203" pitchFamily="34" charset="0"/>
              </a:rPr>
              <a:t>autant de diversité…</a:t>
            </a:r>
          </a:p>
        </p:txBody>
      </p:sp>
      <p:pic>
        <p:nvPicPr>
          <p:cNvPr id="14" name="Logo+Appellation_blc.png" descr="/Volumes/GAIA_3To/APEL/ LOGOS/ NOUVELLE CHARTE 2009/Logo+Appellation_blc.png">
            <a:extLst>
              <a:ext uri="{FF2B5EF4-FFF2-40B4-BE49-F238E27FC236}">
                <a16:creationId xmlns:a16="http://schemas.microsoft.com/office/drawing/2014/main" id="{489A2F24-4ECB-0EF2-52F3-E06984674568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55" y="453885"/>
            <a:ext cx="782070" cy="4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5351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2464</Words>
  <Application>Microsoft Office PowerPoint</Application>
  <PresentationFormat>Affichage à l'écran (4:3)</PresentationFormat>
  <Paragraphs>439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Bahnschrift Light</vt:lpstr>
      <vt:lpstr>Bahnschrift SemiBold</vt:lpstr>
      <vt:lpstr>Calibri</vt:lpstr>
      <vt:lpstr>Garamond</vt:lpstr>
      <vt:lpstr>Helvetica 45 Light</vt:lpstr>
      <vt:lpstr>Martel Sans</vt:lpstr>
      <vt:lpstr>Martel Sans Black</vt:lpstr>
      <vt:lpstr>Wingdings</vt:lpstr>
      <vt:lpstr>Thème Office</vt:lpstr>
      <vt:lpstr>Conception personnalisée</vt:lpstr>
      <vt:lpstr>Organique</vt:lpstr>
      <vt:lpstr>ASSEMBLEE  GENERALE 2025</vt:lpstr>
      <vt:lpstr>Votre soirée :</vt:lpstr>
      <vt:lpstr>Présentation PowerPoint</vt:lpstr>
      <vt:lpstr>Présentation PowerPoint</vt:lpstr>
      <vt:lpstr>Présentation PowerPoint</vt:lpstr>
      <vt:lpstr>L’Apel d’Ille et Vilaine nous accompagne</vt:lpstr>
      <vt:lpstr>Notre Apel   Assemblée Générale</vt:lpstr>
      <vt:lpstr>Une Apel qui agit   Rapport d’activité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</dc:title>
  <dc:creator>caroll richon</dc:creator>
  <cp:lastModifiedBy>APEL 35</cp:lastModifiedBy>
  <cp:revision>56</cp:revision>
  <cp:lastPrinted>2025-09-03T10:10:42Z</cp:lastPrinted>
  <dcterms:created xsi:type="dcterms:W3CDTF">2018-11-19T11:36:50Z</dcterms:created>
  <dcterms:modified xsi:type="dcterms:W3CDTF">2025-09-04T13:19:43Z</dcterms:modified>
</cp:coreProperties>
</file>